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40" r:id="rId1"/>
    <p:sldMasterId id="2147484541" r:id="rId2"/>
    <p:sldMasterId id="2147484542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87238" cy="6854825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287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20037" autoAdjust="0"/>
    <p:restoredTop sz="90000"/>
  </p:normalViewPr>
  <p:slideViewPr>
    <p:cSldViewPr snapToObjects="1">
      <p:cViewPr varScale="1">
        <p:scale>
          <a:sx n="64" d="100"/>
          <a:sy n="64" d="100"/>
        </p:scale>
        <p:origin x="552" y="52"/>
      </p:cViewPr>
      <p:guideLst>
        <p:guide orient="horz" pos="2152"/>
        <p:guide pos="28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#1" loCatId="picture" qsTypeId="urn:microsoft.com/office/officeart/2005/8/quickstyle/simple1#1" qsCatId="simple" csTypeId="urn:microsoft.com/office/officeart/2005/8/colors/accent1_2#1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85420" custScaleY="100000" custLinFactNeighborX="0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0" custScaleY="13190" custLinFactNeighborX="9740" custLinFactNeighborY="2609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CF40914C-9F65-4F25-9091-5CBC9208780D}" type="presOf" srcId="{E89C566D-69B6-412D-8D75-9497CE6E54EC}" destId="{01854142-76B3-44AE-987B-86763B5F51D1}" srcOrd="0" destOrd="0" presId="urn:microsoft.com/office/officeart/2008/layout/AccentedPicture#1"/>
    <dgm:cxn modelId="{7D315085-E7C4-4FDA-BC8D-9C28964CCDFD}" type="presOf" srcId="{39AC8E85-D690-44ED-9EFC-C05131BE690C}" destId="{777FB4E3-5B18-4B55-B1D3-6750F10D0D82}" srcOrd="0" destOrd="0" presId="urn:microsoft.com/office/officeart/2008/layout/AccentedPicture#1"/>
    <dgm:cxn modelId="{F515760A-0D4F-428F-A180-AC3D9C4A6ADD}" type="presOf" srcId="{C493B3A7-050D-44DC-AF06-B85FF3AF82AE}" destId="{C29937EE-BFAF-4E40-ACF5-F0D00C76DF69}" srcOrd="0" destOrd="0" presId="urn:microsoft.com/office/officeart/2008/layout/AccentedPicture#1"/>
    <dgm:cxn modelId="{86C81594-35EB-4D5B-A767-019B1190135D}" type="presParOf" srcId="{C29937EE-BFAF-4E40-ACF5-F0D00C76DF69}" destId="{01854142-76B3-44AE-987B-86763B5F51D1}" srcOrd="0" destOrd="0" presId="urn:microsoft.com/office/officeart/2008/layout/AccentedPicture#1"/>
    <dgm:cxn modelId="{8ED33DA6-CECF-4E7C-8A44-E769502E49A2}" type="presParOf" srcId="{C29937EE-BFAF-4E40-ACF5-F0D00C76DF69}" destId="{777FB4E3-5B18-4B55-B1D3-6750F10D0D82}" srcOrd="1" destOrd="0" presId="urn:microsoft.com/office/officeart/2008/layout/AccentedPicture#1"/>
    <dgm:cxn modelId="{2D34B735-B7DD-4B02-8AFC-A5C89BFE1F0F}" type="presParOf" srcId="{C29937EE-BFAF-4E40-ACF5-F0D00C76DF69}" destId="{97BA4C88-55AB-46EB-B5FE-EDD6887551F3}" srcOrd="2" destOrd="0" presId="urn:microsoft.com/office/officeart/2008/layout/AccentedPicture#1"/>
    <dgm:cxn modelId="{229396A3-9C0A-4CA8-ACC0-0888CB8B90F4}" type="presParOf" srcId="{97BA4C88-55AB-46EB-B5FE-EDD6887551F3}" destId="{6D5F99AF-8F9B-47D0-8EBD-4424679D182F}" srcOrd="0" destOrd="0" presId="urn:microsoft.com/office/officeart/2008/layout/AccentedPicture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#2" loCatId="picture" qsTypeId="urn:microsoft.com/office/officeart/2005/8/quickstyle/simple1#2" qsCatId="simple" csTypeId="urn:microsoft.com/office/officeart/2005/8/colors/accent1_2#2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85420" custScaleY="100000" custLinFactNeighborX="0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0" custScaleY="13190" custLinFactNeighborX="9740" custLinFactNeighborY="2609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918E2043-9A8E-4638-878F-1E2C5D01BE47}" type="presOf" srcId="{39AC8E85-D690-44ED-9EFC-C05131BE690C}" destId="{777FB4E3-5B18-4B55-B1D3-6750F10D0D82}" srcOrd="0" destOrd="0" presId="urn:microsoft.com/office/officeart/2008/layout/AccentedPicture#2"/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10BBC612-B578-4D81-BEA7-3B22AA5BD0E0}" type="presOf" srcId="{C493B3A7-050D-44DC-AF06-B85FF3AF82AE}" destId="{C29937EE-BFAF-4E40-ACF5-F0D00C76DF69}" srcOrd="0" destOrd="0" presId="urn:microsoft.com/office/officeart/2008/layout/AccentedPicture#2"/>
    <dgm:cxn modelId="{DFFA22B6-5B42-4A5F-BC34-A9AED765FA98}" type="presOf" srcId="{E89C566D-69B6-412D-8D75-9497CE6E54EC}" destId="{01854142-76B3-44AE-987B-86763B5F51D1}" srcOrd="0" destOrd="0" presId="urn:microsoft.com/office/officeart/2008/layout/AccentedPicture#2"/>
    <dgm:cxn modelId="{CA7AB9E5-31AE-4825-9D89-A844941EB2E8}" type="presParOf" srcId="{C29937EE-BFAF-4E40-ACF5-F0D00C76DF69}" destId="{01854142-76B3-44AE-987B-86763B5F51D1}" srcOrd="0" destOrd="0" presId="urn:microsoft.com/office/officeart/2008/layout/AccentedPicture#2"/>
    <dgm:cxn modelId="{61EF8EA4-57BF-4D10-9473-E65B4A0F4021}" type="presParOf" srcId="{C29937EE-BFAF-4E40-ACF5-F0D00C76DF69}" destId="{777FB4E3-5B18-4B55-B1D3-6750F10D0D82}" srcOrd="1" destOrd="0" presId="urn:microsoft.com/office/officeart/2008/layout/AccentedPicture#2"/>
    <dgm:cxn modelId="{32C29D64-F3AF-49C9-9325-70A69B32FF04}" type="presParOf" srcId="{C29937EE-BFAF-4E40-ACF5-F0D00C76DF69}" destId="{97BA4C88-55AB-46EB-B5FE-EDD6887551F3}" srcOrd="2" destOrd="0" presId="urn:microsoft.com/office/officeart/2008/layout/AccentedPicture#2"/>
    <dgm:cxn modelId="{78601B2E-F104-4B66-914E-300AA0A1E4A7}" type="presParOf" srcId="{97BA4C88-55AB-46EB-B5FE-EDD6887551F3}" destId="{6D5F99AF-8F9B-47D0-8EBD-4424679D182F}" srcOrd="0" destOrd="0" presId="urn:microsoft.com/office/officeart/2008/layout/AccentedPicture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85420" custScaleY="100000" custLinFactNeighborX="-7659" custLinFactNeighborY="-1440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1" custScaleY="13185" custLinFactNeighborX="9740" custLinFactNeighborY="260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267DCC42-983A-4311-BEB1-40FA4A8F9B56}" type="presOf" srcId="{C493B3A7-050D-44DC-AF06-B85FF3AF82AE}" destId="{C29937EE-BFAF-4E40-ACF5-F0D00C76DF69}" srcOrd="0" destOrd="0" presId="urn:microsoft.com/office/officeart/2008/layout/AccentedPicture"/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97A31653-FCC7-4465-817F-0B28F77096A6}" type="presOf" srcId="{E89C566D-69B6-412D-8D75-9497CE6E54EC}" destId="{01854142-76B3-44AE-987B-86763B5F51D1}" srcOrd="0" destOrd="0" presId="urn:microsoft.com/office/officeart/2008/layout/AccentedPicture"/>
    <dgm:cxn modelId="{E2D13541-036B-4DE6-A1FC-675D16797E43}" type="presOf" srcId="{39AC8E85-D690-44ED-9EFC-C05131BE690C}" destId="{777FB4E3-5B18-4B55-B1D3-6750F10D0D82}" srcOrd="0" destOrd="0" presId="urn:microsoft.com/office/officeart/2008/layout/AccentedPicture"/>
    <dgm:cxn modelId="{A7865F35-D731-4156-BA7D-6D31DA34E460}" type="presParOf" srcId="{C29937EE-BFAF-4E40-ACF5-F0D00C76DF69}" destId="{01854142-76B3-44AE-987B-86763B5F51D1}" srcOrd="0" destOrd="0" presId="urn:microsoft.com/office/officeart/2008/layout/AccentedPicture"/>
    <dgm:cxn modelId="{744B9353-B232-4209-8529-8160B1845E3A}" type="presParOf" srcId="{C29937EE-BFAF-4E40-ACF5-F0D00C76DF69}" destId="{777FB4E3-5B18-4B55-B1D3-6750F10D0D82}" srcOrd="1" destOrd="0" presId="urn:microsoft.com/office/officeart/2008/layout/AccentedPicture"/>
    <dgm:cxn modelId="{2C4C7DD2-D027-454A-8A56-6739F542F067}" type="presParOf" srcId="{C29937EE-BFAF-4E40-ACF5-F0D00C76DF69}" destId="{97BA4C88-55AB-46EB-B5FE-EDD6887551F3}" srcOrd="2" destOrd="0" presId="urn:microsoft.com/office/officeart/2008/layout/AccentedPicture"/>
    <dgm:cxn modelId="{40E6A84C-452E-4D61-8CDA-5E99D9134F31}" type="presParOf" srcId="{97BA4C88-55AB-46EB-B5FE-EDD6887551F3}" destId="{6D5F99AF-8F9B-47D0-8EBD-4424679D182F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10" y="0"/>
          <a:ext cx="9964809" cy="68548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rgbClr r="0" g="0" b="0"/>
        </a:fontRef>
      </dsp:style>
    </dsp:sp>
    <dsp:sp modelId="{777FB4E3-5B18-4B55-B1D3-6750F10D0D82}">
      <dsp:nvSpPr>
        <dsp:cNvPr id="0" name=""/>
        <dsp:cNvSpPr/>
      </dsp:nvSpPr>
      <dsp:spPr>
        <a:xfrm>
          <a:off x="4017187" y="5600186"/>
          <a:ext cx="1930433" cy="54249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>
            <a:noFill/>
          </a:endParaRPr>
        </a:p>
      </dsp:txBody>
      <dsp:txXfrm>
        <a:off x="4017187" y="5600186"/>
        <a:ext cx="1930433" cy="542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10" y="0"/>
          <a:ext cx="9964809" cy="68548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rgbClr r="0" g="0" b="0"/>
        </a:fontRef>
      </dsp:style>
    </dsp:sp>
    <dsp:sp modelId="{777FB4E3-5B18-4B55-B1D3-6750F10D0D82}">
      <dsp:nvSpPr>
        <dsp:cNvPr id="0" name=""/>
        <dsp:cNvSpPr/>
      </dsp:nvSpPr>
      <dsp:spPr>
        <a:xfrm>
          <a:off x="4017187" y="5600186"/>
          <a:ext cx="1930433" cy="54249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>
            <a:noFill/>
          </a:endParaRPr>
        </a:p>
      </dsp:txBody>
      <dsp:txXfrm>
        <a:off x="4017187" y="5600186"/>
        <a:ext cx="1930433" cy="542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0" y="0"/>
          <a:ext cx="9964809" cy="68548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FB4E3-5B18-4B55-B1D3-6750F10D0D82}">
      <dsp:nvSpPr>
        <dsp:cNvPr id="0" name=""/>
        <dsp:cNvSpPr/>
      </dsp:nvSpPr>
      <dsp:spPr>
        <a:xfrm>
          <a:off x="4017166" y="5600453"/>
          <a:ext cx="1930474" cy="542285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>
            <a:noFill/>
          </a:endParaRPr>
        </a:p>
      </dsp:txBody>
      <dsp:txXfrm>
        <a:off x="4017166" y="5600453"/>
        <a:ext cx="1930474" cy="542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#1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horzAlign" val="l"/>
                <dgm:param type="vertAlign" val="t"/>
                <dgm:param type="linDir" val="fromT"/>
                <dgm:param type="nodeHorzAlign" val="l"/>
                <dgm:param type="fallback" val="1D"/>
              </dgm:alg>
            </dgm:if>
            <dgm:else name="Name20">
              <dgm:alg type="lin">
                <dgm:param type="horzAlign" val="r"/>
                <dgm:param type="vertAlign" val="t"/>
                <dgm:param type="linDir" val="fromT"/>
                <dgm:param type="nodeHorzAlign" val="r"/>
                <dgm:param type="fallback" val="1D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shape xmlns:r="http://schemas.openxmlformats.org/officeDocument/2006/relationships" r:blip="">
                <dgm:adjLst/>
              </dgm:shap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parTxRTLAlign" val="r"/>
                        <dgm:param type="shpTxLTRAlignCh" val="l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parTxRTLAlign" val="r"/>
                        <dgm:param type="shpTxLTRAlignCh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shape xmlns:r="http://schemas.openxmlformats.org/officeDocument/2006/relationships" r:blip="">
      <dgm:adjLst/>
    </dgm:shap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parTxLTRAlign" val="l"/>
              <dgm:param type="parTxRTLAlign" val="l"/>
              <dgm:param type="txAnchorVert" val="b"/>
              <dgm:param type="shpTxLTRAlignCh" val="l"/>
              <dgm:param type="shpTxRTLAlignCh" val="l"/>
            </dgm:alg>
          </dgm:if>
          <dgm:else name="Name15">
            <dgm:alg type="tx">
              <dgm:param type="parTxLTRAlign" val="r"/>
              <dgm:param type="parTxRTLAlign" val="r"/>
              <dgm:param type="txAnchorVert" val="b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#2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horzAlign" val="l"/>
                <dgm:param type="vertAlign" val="t"/>
                <dgm:param type="linDir" val="fromT"/>
                <dgm:param type="nodeHorzAlign" val="l"/>
                <dgm:param type="fallback" val="1D"/>
              </dgm:alg>
            </dgm:if>
            <dgm:else name="Name20">
              <dgm:alg type="lin">
                <dgm:param type="horzAlign" val="r"/>
                <dgm:param type="vertAlign" val="t"/>
                <dgm:param type="linDir" val="fromT"/>
                <dgm:param type="nodeHorzAlign" val="r"/>
                <dgm:param type="fallback" val="1D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shape xmlns:r="http://schemas.openxmlformats.org/officeDocument/2006/relationships" r:blip="">
                <dgm:adjLst/>
              </dgm:shap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parTxRTLAlign" val="r"/>
                        <dgm:param type="shpTxLTRAlignCh" val="l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parTxRTLAlign" val="r"/>
                        <dgm:param type="shpTxLTRAlignCh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shape xmlns:r="http://schemas.openxmlformats.org/officeDocument/2006/relationships" r:blip="">
      <dgm:adjLst/>
    </dgm:shap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parTxLTRAlign" val="l"/>
              <dgm:param type="parTxRTLAlign" val="l"/>
              <dgm:param type="txAnchorVert" val="b"/>
              <dgm:param type="shpTxLTRAlignCh" val="l"/>
              <dgm:param type="shpTxRTLAlignCh" val="l"/>
            </dgm:alg>
          </dgm:if>
          <dgm:else name="Name15">
            <dgm:alg type="tx">
              <dgm:param type="parTxLTRAlign" val="r"/>
              <dgm:param type="parTxRTLAlign" val="r"/>
              <dgm:param type="txAnchorVert" val="b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74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68355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99565"/>
            <a:ext cx="10968355" cy="452501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295" y="6353810"/>
            <a:ext cx="2743200" cy="365760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060" y="6353810"/>
            <a:ext cx="411480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25" y="6353810"/>
            <a:ext cx="2743200" cy="365760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ë´ì© 4ê°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295" y="363220"/>
            <a:ext cx="10514330" cy="132588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599565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5060" y="1599565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695" y="3982720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155" y="3982720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295" y="6353810"/>
            <a:ext cx="2742565" cy="36512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2020-08-14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060" y="6353810"/>
            <a:ext cx="4114165" cy="36512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25" y="6353810"/>
            <a:ext cx="2742565" cy="36512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F64A4679-CB52-4EBD-ABF9-ABFCDA7825A8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295" y="641122"/>
            <a:ext cx="10513695" cy="76944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295" y="1823720"/>
            <a:ext cx="10513695" cy="228370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91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6295" y="363220"/>
            <a:ext cx="1051496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09600" y="1599565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95060" y="1599565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07695" y="3982720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93155" y="3982720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dt"/>
          </p:nvPr>
        </p:nvSpPr>
        <p:spPr>
          <a:xfrm>
            <a:off x="83629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17231360" eaLnBrk="1" latinLnBrk="1" hangingPunct="1">
              <a:buFontTx/>
              <a:buNone/>
            </a:pPr>
            <a:fld id="{B9320F77-B9A0-41C5-862A-B4B631284C64}" type="datetime1">
              <a:rPr lang="ko-KR" altLang="en-US"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2020-08-14</a:t>
            </a:fld>
            <a:endParaRPr lang="ko-KR" altLang="en-US"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 noGrp="1"/>
          </p:cNvSpPr>
          <p:nvPr>
            <p:ph type="ftr"/>
          </p:nvPr>
        </p:nvSpPr>
        <p:spPr>
          <a:xfrm>
            <a:off x="4036060" y="6353810"/>
            <a:ext cx="41148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7231360" eaLnBrk="1" latinLnBrk="1" hangingPunct="1">
              <a:buFontTx/>
              <a:buNone/>
            </a:pPr>
            <a:endParaRPr/>
          </a:p>
        </p:txBody>
      </p:sp>
      <p:sp>
        <p:nvSpPr>
          <p:cNvPr id="12" name="Rect 0"/>
          <p:cNvSpPr txBox="1">
            <a:spLocks noGrp="1"/>
          </p:cNvSpPr>
          <p:nvPr>
            <p:ph type="sldNum"/>
          </p:nvPr>
        </p:nvSpPr>
        <p:spPr>
          <a:xfrm>
            <a:off x="860742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17231360" eaLnBrk="1" latinLnBrk="1" hangingPunct="1">
              <a:buFontTx/>
              <a:buNone/>
            </a:pPr>
            <a:fld id="{B9320F77-B9A0-41C5-862A-B4B631284C64}" type="slidenum">
              <a:rPr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‹#›</a:t>
            </a:fld>
            <a:endParaRPr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67720" cy="114236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99565"/>
            <a:ext cx="10967720" cy="452437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29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2020-08-14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060" y="6353810"/>
            <a:ext cx="41141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2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6C0E0B5-A784-4582-9700-6B1C731E7AD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252" r:id="rId2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295" y="363220"/>
            <a:ext cx="10513695" cy="13252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295" y="1823720"/>
            <a:ext cx="10513695" cy="43503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29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2020-08-14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060" y="6353810"/>
            <a:ext cx="41141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2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5104991-B841-4C52-BCD1-7401358592E2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499" r:id="rId2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6295" y="363220"/>
            <a:ext cx="10514330" cy="1325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ctr" defTabSz="17231360" eaLnBrk="1" latinLnBrk="1" hangingPunct="1">
              <a:buFontTx/>
              <a:buNone/>
            </a:pP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마스터</a:t>
            </a:r>
            <a:r>
              <a:rPr sz="4400" b="0" i="0">
                <a:solidFill>
                  <a:schemeClr val="tx2"/>
                </a:solidFill>
                <a:latin typeface="맑은 고딕" charset="0"/>
                <a:ea typeface="Arial" charset="0"/>
              </a:rPr>
              <a:t> </a:t>
            </a: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제목</a:t>
            </a:r>
            <a:r>
              <a:rPr sz="4400" b="0" i="0">
                <a:solidFill>
                  <a:schemeClr val="tx2"/>
                </a:solidFill>
                <a:latin typeface="맑은 고딕" charset="0"/>
                <a:ea typeface="Arial" charset="0"/>
              </a:rPr>
              <a:t> </a:t>
            </a: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스타일</a:t>
            </a:r>
            <a:r>
              <a:rPr sz="4400" b="0" i="0">
                <a:solidFill>
                  <a:schemeClr val="tx2"/>
                </a:solidFill>
                <a:latin typeface="맑은 고딕" charset="0"/>
                <a:ea typeface="Arial" charset="0"/>
              </a:rPr>
              <a:t> </a:t>
            </a: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6295" y="1823720"/>
            <a:ext cx="10514330" cy="43510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마스터</a:t>
            </a:r>
            <a:r>
              <a:rPr sz="3200" b="0" i="0">
                <a:solidFill>
                  <a:schemeClr val="tx1"/>
                </a:solidFill>
                <a:latin typeface="맑은 고딕" charset="0"/>
                <a:ea typeface="Arial" charset="0"/>
              </a:rPr>
              <a:t> </a:t>
            </a:r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텍스트</a:t>
            </a:r>
            <a:r>
              <a:rPr sz="3200" b="0" i="0">
                <a:solidFill>
                  <a:schemeClr val="tx1"/>
                </a:solidFill>
                <a:latin typeface="맑은 고딕" charset="0"/>
                <a:ea typeface="Arial" charset="0"/>
              </a:rPr>
              <a:t> </a:t>
            </a:r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스타일을</a:t>
            </a:r>
            <a:r>
              <a:rPr sz="3200" b="0" i="0">
                <a:solidFill>
                  <a:schemeClr val="tx1"/>
                </a:solidFill>
                <a:latin typeface="맑은 고딕" charset="0"/>
                <a:ea typeface="Arial" charset="0"/>
              </a:rPr>
              <a:t> </a:t>
            </a:r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편집합니다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629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17231360" eaLnBrk="1" latinLnBrk="1" hangingPunct="1">
              <a:buFontTx/>
              <a:buNone/>
            </a:pPr>
            <a:fld id="{B9320F77-B9A0-41C5-862A-B4B631284C64}" type="datetime1">
              <a:rPr lang="ko-KR" altLang="en-US"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2020-08-14</a:t>
            </a:fld>
            <a:endParaRPr lang="ko-KR" altLang="en-US"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6060" y="6353810"/>
            <a:ext cx="41148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7231360" eaLnBrk="1" latinLnBrk="1" hangingPunct="1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0742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17231360" eaLnBrk="1" latinLnBrk="1" hangingPunct="1">
              <a:buFontTx/>
              <a:buNone/>
            </a:pPr>
            <a:fld id="{B9320F77-B9A0-41C5-862A-B4B631284C64}" type="slidenum">
              <a:rPr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‹#›</a:t>
            </a:fld>
            <a:endParaRPr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laticon.com/k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hyperlink" Target="https://youtu.be/0rKVD-X7DDs" TargetMode="External"/><Relationship Id="rId2" Type="http://schemas.openxmlformats.org/officeDocument/2006/relationships/hyperlink" Target="https://youtu.be/dA6TSTVa8g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youtu.be/zlyImqBj1nI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hyperlink" Target="https://youtu.be/bUJ7v4Nyyjk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20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그림 307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86285" cy="6855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077" name="TextBox 3076"/>
          <p:cNvSpPr txBox="1">
            <a:spLocks/>
          </p:cNvSpPr>
          <p:nvPr/>
        </p:nvSpPr>
        <p:spPr>
          <a:xfrm>
            <a:off x="3879215" y="1903095"/>
            <a:ext cx="4365625" cy="2094230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6600" b="1" i="0">
                <a:solidFill>
                  <a:srgbClr val="FFFFFF"/>
                </a:solidFill>
                <a:latin typeface="HY견고딕" charset="0"/>
                <a:ea typeface="HY견고딕" charset="0"/>
              </a:rPr>
              <a:t>SAFE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6600" b="1" i="0">
                <a:solidFill>
                  <a:srgbClr val="FFFFFF"/>
                </a:solidFill>
                <a:latin typeface="HY견고딕" charset="0"/>
                <a:ea typeface="HY견고딕" charset="0"/>
              </a:rPr>
              <a:t>   FARM</a:t>
            </a:r>
          </a:p>
        </p:txBody>
      </p:sp>
      <p:sp>
        <p:nvSpPr>
          <p:cNvPr id="3078" name="TextBox 3077"/>
          <p:cNvSpPr txBox="1"/>
          <p:nvPr/>
        </p:nvSpPr>
        <p:spPr>
          <a:xfrm>
            <a:off x="3879215" y="4223385"/>
            <a:ext cx="4364990" cy="368300"/>
          </a:xfrm>
          <a:prstGeom prst="rect">
            <a:avLst/>
          </a:prstGeom>
          <a:solidFill>
            <a:srgbClr val="385724"/>
          </a:solidFill>
          <a:ln w="9544" cap="flat" cmpd="sng" algn="ctr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HY견고딕"/>
                <a:ea typeface="HY견고딕"/>
              </a:rPr>
              <a:t> Project IoT Application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sp>
        <p:nvSpPr>
          <p:cNvPr id="3079" name="TextBox 3078"/>
          <p:cNvSpPr txBox="1"/>
          <p:nvPr/>
        </p:nvSpPr>
        <p:spPr>
          <a:xfrm>
            <a:off x="3879215" y="4591685"/>
            <a:ext cx="4364990" cy="369570"/>
          </a:xfrm>
          <a:prstGeom prst="rect">
            <a:avLst/>
          </a:prstGeom>
          <a:solidFill>
            <a:srgbClr val="385724"/>
          </a:solidFill>
          <a:ln w="9544" cap="flat" cmpd="sng" algn="ctr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HY견고딕"/>
                <a:ea typeface="HY견고딕"/>
              </a:rPr>
              <a:t> Gasan 4jo  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646765428"/>
              </p:ext>
            </p:extLst>
          </p:nvPr>
        </p:nvGraphicFramePr>
        <p:xfrm>
          <a:off x="2221967" y="-1"/>
          <a:ext cx="9964830" cy="685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-23305" y="-1"/>
            <a:ext cx="2245272" cy="68548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lvl="1">
              <a:lnSpc>
                <a:spcPct val="150000"/>
              </a:lnSpc>
            </a:pPr>
            <a:r>
              <a:rPr lang="en-US" altLang="ko-KR" sz="2000" b="1" spc="300" dirty="0">
                <a:solidFill>
                  <a:prstClr val="white"/>
                </a:solidFill>
              </a:rPr>
              <a:t> </a:t>
            </a:r>
            <a:r>
              <a:rPr lang="en-US" altLang="ko-KR" sz="2000" b="1" spc="300" dirty="0" smtClean="0">
                <a:solidFill>
                  <a:prstClr val="white"/>
                </a:solidFill>
              </a:rPr>
              <a:t> </a:t>
            </a:r>
            <a:r>
              <a:rPr lang="en-US" altLang="ko-KR" sz="2000" b="1" spc="300" dirty="0" smtClean="0">
                <a:solidFill>
                  <a:prstClr val="white"/>
                </a:solidFill>
                <a:latin typeface="+mn-ea"/>
              </a:rPr>
              <a:t>Android</a:t>
            </a:r>
            <a:r>
              <a:rPr lang="en-US" altLang="ko-KR" sz="2000" b="1" spc="300" dirty="0" smtClean="0">
                <a:solidFill>
                  <a:prstClr val="white"/>
                </a:solidFill>
              </a:rPr>
              <a:t> </a:t>
            </a:r>
            <a:r>
              <a:rPr lang="en-US" altLang="ko-KR" sz="2000" b="1" spc="300" dirty="0" smtClean="0">
                <a:solidFill>
                  <a:prstClr val="white"/>
                </a:solidFill>
                <a:latin typeface="+mn-ea"/>
              </a:rPr>
              <a:t>_ </a:t>
            </a:r>
            <a:r>
              <a:rPr lang="en-US" altLang="ko-KR" sz="2000" b="1" spc="300" dirty="0" err="1" smtClean="0">
                <a:solidFill>
                  <a:prstClr val="white"/>
                </a:solidFill>
                <a:latin typeface="+mn-ea"/>
              </a:rPr>
              <a:t>Pakage</a:t>
            </a:r>
            <a:endParaRPr lang="en-US" altLang="ko-KR" sz="2000" b="1" spc="3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1828" y="234747"/>
            <a:ext cx="1053494" cy="101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997" b="1" kern="0" dirty="0" smtClean="0">
                <a:solidFill>
                  <a:prstClr val="white"/>
                </a:solidFill>
              </a:rPr>
              <a:t>03</a:t>
            </a:r>
            <a:endParaRPr lang="ko-KR" altLang="en-US" sz="3998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759" y="1244763"/>
            <a:ext cx="7916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/>
          </p:cNvSpPr>
          <p:nvPr/>
        </p:nvSpPr>
        <p:spPr>
          <a:xfrm>
            <a:off x="5157470" y="4827905"/>
            <a:ext cx="3277235" cy="1498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en-US" altLang="ko-KR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ANDROID Pakage</a:t>
            </a:r>
            <a:endParaRPr lang="ko-KR" altLang="en-US" sz="1195" b="1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en-US" altLang="ko-KR" sz="1195">
                <a:solidFill>
                  <a:srgbClr val="000000">
                    <a:lumMod val="65000"/>
                    <a:lumOff val="35000"/>
                  </a:srgbClr>
                </a:solidFill>
              </a:rPr>
              <a:t>Activity</a:t>
            </a:r>
            <a:r>
              <a:rPr lang="ko-KR" altLang="en-US" sz="1195">
                <a:solidFill>
                  <a:srgbClr val="000000">
                    <a:lumMod val="65000"/>
                    <a:lumOff val="35000"/>
                  </a:srgbClr>
                </a:solidFill>
              </a:rPr>
              <a:t>와 </a:t>
            </a:r>
            <a:r>
              <a:rPr lang="en-US" altLang="ko-KR" sz="1195">
                <a:solidFill>
                  <a:srgbClr val="000000">
                    <a:lumMod val="65000"/>
                    <a:lumOff val="35000"/>
                  </a:srgbClr>
                </a:solidFill>
              </a:rPr>
              <a:t>layout</a:t>
            </a:r>
            <a:endParaRPr lang="ko-KR" altLang="en-US" sz="1195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0" name="내용 개체 틀 1" descr="C:/Users/82108/AppData/Roaming/PolarisOffice/ETemp/8340_18652560/image2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336"/>
          <a:stretch>
            <a:fillRect/>
          </a:stretch>
        </p:blipFill>
        <p:spPr>
          <a:xfrm>
            <a:off x="5157470" y="489585"/>
            <a:ext cx="3285490" cy="4338955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8738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8197" name="그림 81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775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198" name="TextBox 8197"/>
          <p:cNvSpPr txBox="1"/>
          <p:nvPr/>
        </p:nvSpPr>
        <p:spPr>
          <a:xfrm>
            <a:off x="6682105" y="3077845"/>
            <a:ext cx="3484245" cy="699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chemeClr val="accent4"/>
                </a:solidFill>
                <a:latin typeface="+mn-ea"/>
              </a:rPr>
              <a:t>Android App</a:t>
            </a:r>
            <a:endParaRPr kumimoji="0" lang="ko-KR" altLang="en-US" sz="4000" b="1" i="0" dirty="0">
              <a:solidFill>
                <a:schemeClr val="accent4"/>
              </a:solidFill>
              <a:latin typeface="+mn-ea"/>
            </a:endParaRPr>
          </a:p>
        </p:txBody>
      </p:sp>
      <p:pic>
        <p:nvPicPr>
          <p:cNvPr id="8199" name="그림 819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5310" y="1217295"/>
            <a:ext cx="2451100" cy="4422775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9221" name="그림 92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2" name="TextBox 92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Android</a:t>
            </a:r>
            <a:b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</a:b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Layout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C:/Users/82108/AppData/Roaming/PolarisOffice/ETemp/2232_13190952/fImage120701520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90" y="1222374"/>
            <a:ext cx="2454910" cy="44088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" name="TextBox 2"/>
          <p:cNvSpPr txBox="1"/>
          <p:nvPr/>
        </p:nvSpPr>
        <p:spPr>
          <a:xfrm>
            <a:off x="5242664" y="1770791"/>
            <a:ext cx="26516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모서리가 둥근 직사각형 12"/>
          <p:cNvSpPr>
            <a:spLocks/>
          </p:cNvSpPr>
          <p:nvPr/>
        </p:nvSpPr>
        <p:spPr>
          <a:xfrm>
            <a:off x="7722235" y="2696845"/>
            <a:ext cx="4391025" cy="1801495"/>
          </a:xfrm>
          <a:prstGeom prst="roundRect">
            <a:avLst/>
          </a:prstGeom>
          <a:noFill/>
          <a:ln w="1905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14" name="그림 13" descr="C:/Users/82108/AppData/Roaming/PolarisOffice/ETemp/8340_18652560/image2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7" b="-1"/>
          <a:stretch>
            <a:fillRect/>
          </a:stretch>
        </p:blipFill>
        <p:spPr>
          <a:xfrm>
            <a:off x="4876165" y="1188085"/>
            <a:ext cx="2436495" cy="3314065"/>
          </a:xfrm>
          <a:prstGeom prst="rect">
            <a:avLst/>
          </a:prstGeom>
          <a:noFill/>
        </p:spPr>
      </p:pic>
      <p:sp>
        <p:nvSpPr>
          <p:cNvPr id="15" name="양쪽 모서리가 둥근 사각형 14"/>
          <p:cNvSpPr>
            <a:spLocks/>
          </p:cNvSpPr>
          <p:nvPr/>
        </p:nvSpPr>
        <p:spPr>
          <a:xfrm>
            <a:off x="4876165" y="4500880"/>
            <a:ext cx="2436495" cy="112966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705" tIns="215900" rIns="179705" bIns="45720" numCol="1" anchor="t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400" b="1">
                <a:latin typeface="+mn-ea"/>
              </a:rPr>
              <a:t>6.3 inch </a:t>
            </a:r>
            <a:endParaRPr lang="ko-KR" altLang="en-US" sz="1400" b="1">
              <a:latin typeface="+mn-ea"/>
            </a:endParaRPr>
          </a:p>
          <a:p>
            <a:pPr marL="0" indent="0" algn="ctr" defTabSz="508000">
              <a:buFontTx/>
              <a:buNone/>
            </a:pPr>
            <a:r>
              <a:rPr lang="en-US" altLang="ko-KR" sz="1400" b="1">
                <a:latin typeface="+mn-ea"/>
              </a:rPr>
              <a:t>1440*2960</a:t>
            </a:r>
            <a:r>
              <a:rPr lang="ko-KR" altLang="ko-KR" sz="1400" b="1">
                <a:latin typeface="+mn-ea"/>
              </a:rPr>
              <a:t> 해상도</a:t>
            </a:r>
            <a:endParaRPr lang="ko-KR" altLang="en-US" sz="1400" b="1">
              <a:latin typeface="+mn-ea"/>
            </a:endParaRPr>
          </a:p>
          <a:p>
            <a:pPr marL="0" indent="0" algn="ctr" defTabSz="508000">
              <a:buFontTx/>
              <a:buNone/>
            </a:pPr>
            <a:r>
              <a:rPr lang="en-US" altLang="ko-KR" sz="1400" b="1">
                <a:latin typeface="+mn-ea"/>
              </a:rPr>
              <a:t>560dpi(Pixel 3XL)</a:t>
            </a:r>
            <a:endParaRPr lang="ko-KR" altLang="en-US" sz="1400" b="1">
              <a:latin typeface="+mn-ea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844155" y="2904490"/>
            <a:ext cx="4178300" cy="13855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b="1">
                <a:latin typeface="+mn-ea"/>
              </a:rPr>
              <a:t>디자인 방향</a:t>
            </a:r>
          </a:p>
          <a:p>
            <a:pPr marL="0" indent="0" defTabSz="508000">
              <a:buFontTx/>
              <a:buNone/>
            </a:pPr>
            <a:r>
              <a:rPr lang="en-US" altLang="ko-KR">
                <a:latin typeface="+mn-ea"/>
              </a:rPr>
              <a:t> </a:t>
            </a:r>
            <a:endParaRPr lang="ko-KR" altLang="en-US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ko-KR" altLang="en-US" sz="1200">
                <a:latin typeface="+mn-ea"/>
              </a:rPr>
              <a:t>디자인에 있어 </a:t>
            </a: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직관성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을 가장 중요한 목표로 하였고 </a:t>
            </a:r>
          </a:p>
          <a:p>
            <a:pPr marL="0" indent="0" defTabSz="508000">
              <a:buFontTx/>
              <a:buNone/>
            </a:pPr>
            <a:r>
              <a:rPr lang="ko-KR" altLang="en-US" sz="1200">
                <a:latin typeface="+mn-ea"/>
              </a:rPr>
              <a:t>한 눈에 알아볼 수 있는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버튼셋을 선택하여 디자인 하였다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ko-KR" altLang="en-US" sz="1200">
                <a:latin typeface="+mn-ea"/>
              </a:rPr>
              <a:t>화면간의 통일성 유지와 프로젝트의 주제를 나타내기 위해 초록계열의 색으로 구상하여 디자인하였다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51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Android</a:t>
            </a:r>
            <a:b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</a:b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Layout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4" name="그림 23" descr="C:/Users/82108/AppData/Roaming/PolarisOffice/ETemp/8340_18652560/image2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09490" y="694055"/>
            <a:ext cx="5003165" cy="58267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5" name="그림 24" descr="C:/Users/82108/AppData/Roaming/PolarisOffice/ETemp/8340_18652560/image2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50915" y="1391285"/>
            <a:ext cx="2455545" cy="440944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26" name="직선 화살표 연결선 25"/>
          <p:cNvCxnSpPr/>
          <p:nvPr/>
        </p:nvCxnSpPr>
        <p:spPr>
          <a:xfrm flipH="1">
            <a:off x="5124450" y="1668145"/>
            <a:ext cx="649605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772785" y="1308100"/>
            <a:ext cx="1270" cy="865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/>
          </p:cNvSpPr>
          <p:nvPr/>
        </p:nvSpPr>
        <p:spPr>
          <a:xfrm>
            <a:off x="3900170" y="1379855"/>
            <a:ext cx="1081405" cy="647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LinearLayout</a:t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</a:rPr>
              <a:t>(horizontal)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height150dp</a:t>
            </a:r>
            <a:endParaRPr lang="ko-KR" altLang="en-US" sz="1200">
              <a:latin typeface="+mn-ea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5124450" y="3324860"/>
            <a:ext cx="649605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772785" y="2316480"/>
            <a:ext cx="1270" cy="208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>
            <a:spLocks/>
          </p:cNvSpPr>
          <p:nvPr/>
        </p:nvSpPr>
        <p:spPr>
          <a:xfrm>
            <a:off x="3619500" y="3118485"/>
            <a:ext cx="1873885" cy="8318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CardView</a:t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</a:rPr>
              <a:t>margin8dp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cardCornerRadius20sp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elevation40dp</a:t>
            </a:r>
            <a:endParaRPr lang="ko-KR" altLang="en-US" sz="1200">
              <a:latin typeface="+mn-ea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7861300" y="3493770"/>
            <a:ext cx="1802130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>
            <a:spLocks/>
          </p:cNvSpPr>
          <p:nvPr/>
        </p:nvSpPr>
        <p:spPr>
          <a:xfrm>
            <a:off x="9878060" y="3193415"/>
            <a:ext cx="2378075" cy="8318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&lt;color 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name="colorPrimary2"&gt;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#4CAF50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&lt;/color&gt;</a:t>
            </a:r>
            <a:endParaRPr lang="ko-KR" altLang="en-US" sz="1200">
              <a:latin typeface="+mn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319135" y="4909185"/>
            <a:ext cx="1096645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>
            <a:spLocks/>
          </p:cNvSpPr>
          <p:nvPr/>
        </p:nvSpPr>
        <p:spPr>
          <a:xfrm>
            <a:off x="9415145" y="4778375"/>
            <a:ext cx="2378075" cy="4622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1200">
                <a:latin typeface="+mn-ea"/>
              </a:rPr>
              <a:t>아이콘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  <a:hlinkClick r:id="rId4"/>
              </a:rPr>
              <a:t>https://www.flaticon.com/kr/</a:t>
            </a:r>
            <a:endParaRPr lang="ko-KR" altLang="en-US" sz="1200">
              <a:latin typeface="+mn-ea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3635375" y="4895850"/>
            <a:ext cx="2031365" cy="647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Column0 </a:t>
            </a:r>
            <a:r>
              <a:rPr lang="ko-KR" altLang="ko-KR" sz="1200">
                <a:latin typeface="+mn-ea"/>
              </a:rPr>
              <a:t>C</a:t>
            </a:r>
            <a:r>
              <a:rPr lang="en-US" altLang="ko-KR" sz="1200">
                <a:latin typeface="+mn-ea"/>
              </a:rPr>
              <a:t>olumn1 </a:t>
            </a:r>
            <a:r>
              <a:rPr lang="ko-KR" altLang="ko-KR" sz="1200">
                <a:latin typeface="+mn-ea"/>
              </a:rPr>
              <a:t>C</a:t>
            </a:r>
            <a:r>
              <a:rPr lang="en-US" altLang="ko-KR" sz="1200">
                <a:latin typeface="+mn-ea"/>
              </a:rPr>
              <a:t>olumn2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endParaRPr lang="ko-KR" altLang="en-US" sz="1200">
              <a:latin typeface="+mn-ea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5124450" y="5026660"/>
            <a:ext cx="649605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772785" y="4603115"/>
            <a:ext cx="1270" cy="998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7613650" y="4044950"/>
            <a:ext cx="1802130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>
          <a:xfrm>
            <a:off x="9449435" y="3940810"/>
            <a:ext cx="2378075" cy="2774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@drawable/round_bt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76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9221" name="그림 92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2" name="TextBox 92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Android</a:t>
            </a:r>
            <a:b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</a:b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Layout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C:/Users/82108/AppData/Roaming/PolarisOffice/ETemp/2232_13190952/fImage120701520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90" y="1222374"/>
            <a:ext cx="2454910" cy="44088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" name="TextBox 2"/>
          <p:cNvSpPr txBox="1"/>
          <p:nvPr/>
        </p:nvSpPr>
        <p:spPr>
          <a:xfrm>
            <a:off x="5242664" y="1770791"/>
            <a:ext cx="26516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4857750" y="5271908"/>
            <a:ext cx="5067300" cy="261610"/>
          </a:xfrm>
          <a:prstGeom prst="rect">
            <a:avLst/>
          </a:prstGeom>
          <a:solidFill>
            <a:srgbClr val="2B2B2B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1100" b="0" i="0" strike="noStrike" cap="none" dirty="0">
                <a:ln w="9525" cap="flat" cmpd="sng">
                  <a:noFill/>
                  <a:prstDash/>
                </a:ln>
                <a:solidFill>
                  <a:srgbClr val="A9B7C6"/>
                </a:solidFill>
                <a:latin typeface="Consolas" charset="0"/>
              </a:rPr>
              <a:t>implementation</a:t>
            </a:r>
            <a:r>
              <a:rPr lang="ko-KR" altLang="ko-KR" sz="1100" b="0" i="0" strike="noStrike" cap="none" dirty="0">
                <a:ln w="9525" cap="flat" cmpd="sng">
                  <a:noFill/>
                  <a:prstDash/>
                </a:ln>
                <a:solidFill>
                  <a:srgbClr val="A9B7C6"/>
                </a:solidFill>
                <a:latin typeface="Consolas" charset="0"/>
                <a:ea typeface="Consolas" charset="0"/>
              </a:rPr>
              <a:t> </a:t>
            </a:r>
            <a:r>
              <a:rPr lang="ko-KR" altLang="ko-KR" sz="1100" b="0" i="0" strike="noStrike" cap="none" dirty="0">
                <a:ln w="9525" cap="flat" cmpd="sng">
                  <a:noFill/>
                  <a:prstDash/>
                </a:ln>
                <a:solidFill>
                  <a:srgbClr val="6A8759"/>
                </a:solidFill>
                <a:latin typeface="Consolas" charset="0"/>
              </a:rPr>
              <a:t>'androidx.cardview:cardview:1.0.0'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6A8759"/>
              </a:solidFill>
              <a:latin typeface="Consola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0602" y="5274052"/>
            <a:ext cx="183097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u="sng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b</a:t>
            </a:r>
            <a:r>
              <a:rPr lang="en-US" altLang="ko-KR" b="1" u="sng" dirty="0" err="1" smtClean="0">
                <a:solidFill>
                  <a:schemeClr val="accent4">
                    <a:lumMod val="50000"/>
                  </a:schemeClr>
                </a:solidFill>
                <a:latin typeface="+mn-ea"/>
              </a:rPr>
              <a:t>ulid</a:t>
            </a:r>
            <a:r>
              <a:rPr lang="en-US" altLang="ko-KR" b="1" u="sng" dirty="0" smtClean="0">
                <a:solidFill>
                  <a:schemeClr val="accent4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b="1" u="sng" dirty="0" err="1" smtClean="0">
                <a:solidFill>
                  <a:schemeClr val="accent4">
                    <a:lumMod val="50000"/>
                  </a:schemeClr>
                </a:solidFill>
                <a:latin typeface="+mn-ea"/>
              </a:rPr>
              <a:t>gradle</a:t>
            </a:r>
            <a:endParaRPr lang="en-US" altLang="ko-KR" b="1" u="sng" dirty="0" smtClean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endParaRPr lang="en-US" altLang="ko-KR" b="1" u="sng" dirty="0" smtClean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r>
              <a:rPr lang="en-US" altLang="ko-KR" dirty="0" err="1" smtClean="0">
                <a:latin typeface="+mn-ea"/>
              </a:rPr>
              <a:t>CardView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빌드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implementation</a:t>
            </a:r>
            <a:endParaRPr lang="ko-KR" altLang="en-US" dirty="0">
              <a:latin typeface="+mn-ea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2768600" y="4424813"/>
            <a:ext cx="720725" cy="793115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6" name="직선 화살표 연결선 15"/>
          <p:cNvCxnSpPr>
            <a:endCxn id="15" idx="6"/>
          </p:cNvCxnSpPr>
          <p:nvPr/>
        </p:nvCxnSpPr>
        <p:spPr>
          <a:xfrm flipH="1">
            <a:off x="3488690" y="4821053"/>
            <a:ext cx="1369060" cy="635"/>
          </a:xfrm>
          <a:prstGeom prst="straightConnector1">
            <a:avLst/>
          </a:prstGeom>
          <a:ln w="12700" cap="flat" cmpd="sng">
            <a:solidFill>
              <a:schemeClr val="accent4">
                <a:lumMod val="50000"/>
              </a:schemeClr>
            </a:solidFill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13" idx="3"/>
          </p:cNvCxnSpPr>
          <p:nvPr/>
        </p:nvCxnSpPr>
        <p:spPr>
          <a:xfrm>
            <a:off x="9925050" y="5402713"/>
            <a:ext cx="335552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C:/Users/82108/AppData/Roaming/PolarisOffice/ETemp/8340_18652560/fImage4057252621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1186498"/>
            <a:ext cx="5718810" cy="380873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1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9221" name="그림 92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2" name="TextBox 92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SPLASH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9223" name="그림 922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58645" y="1217295"/>
            <a:ext cx="2450465" cy="44221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24" name="그림 922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925060" y="1770791"/>
            <a:ext cx="6942455" cy="435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4925060" y="1329149"/>
            <a:ext cx="4687570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>
                <a:latin typeface="+mn-ea"/>
              </a:rPr>
              <a:t>1초동안 Splash화면이 나온 후 activity 전환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0245" name="그림 1024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46" name="TextBox 10245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0247" name="그림 1024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48" name="그림 10247" descr="C:/Users/82108/AppData/Roaming/PolarisOffice/ETemp/2232_13190952/image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4810" y="3177540"/>
            <a:ext cx="556831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0249" name="그림 1024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188460" y="3710940"/>
            <a:ext cx="5569585" cy="76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0" name="TextBox 10249"/>
          <p:cNvSpPr txBox="1"/>
          <p:nvPr/>
        </p:nvSpPr>
        <p:spPr>
          <a:xfrm>
            <a:off x="9885045" y="3041015"/>
            <a:ext cx="988695" cy="369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아이디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9885045" y="3564890"/>
            <a:ext cx="1120775" cy="369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비밀번호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pic>
        <p:nvPicPr>
          <p:cNvPr id="10252" name="그림 10251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188460" y="4387215"/>
            <a:ext cx="2601595" cy="76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3" name="TextBox 10252"/>
          <p:cNvSpPr txBox="1"/>
          <p:nvPr/>
        </p:nvSpPr>
        <p:spPr>
          <a:xfrm>
            <a:off x="6913880" y="4239260"/>
            <a:ext cx="1549400" cy="369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로그인 버튼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pic>
        <p:nvPicPr>
          <p:cNvPr id="10254" name="그림 1025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174490" y="4874260"/>
            <a:ext cx="2601595" cy="76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5" name="TextBox 10254"/>
          <p:cNvSpPr txBox="1"/>
          <p:nvPr/>
        </p:nvSpPr>
        <p:spPr>
          <a:xfrm>
            <a:off x="6907530" y="4728210"/>
            <a:ext cx="1674495" cy="368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회원가입 버튼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pic>
        <p:nvPicPr>
          <p:cNvPr id="10256" name="그림 10255" descr="C:/Users/82108/AppData/Roaming/PolarisOffice/ETemp/2232_13190952/image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8120" y="1614805"/>
            <a:ext cx="556831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0257" name="텍스트 상자 10256"/>
          <p:cNvSpPr txBox="1">
            <a:spLocks/>
          </p:cNvSpPr>
          <p:nvPr/>
        </p:nvSpPr>
        <p:spPr>
          <a:xfrm>
            <a:off x="9559925" y="1200785"/>
            <a:ext cx="17729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(숨은)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개발자 이벤트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11267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1269" name="그림 1126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70" name="그림 1126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72" name="TextBox 11271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1273" name="텍스트 상자 11272"/>
          <p:cNvSpPr txBox="1">
            <a:spLocks/>
          </p:cNvSpPr>
          <p:nvPr/>
        </p:nvSpPr>
        <p:spPr>
          <a:xfrm>
            <a:off x="4828540" y="545200"/>
            <a:ext cx="5875351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>
                <a:latin typeface="+mn-ea"/>
              </a:rPr>
              <a:t>DB에 있는 Id와 Password가 일치할 경우 로그인 성공</a:t>
            </a:r>
          </a:p>
        </p:txBody>
      </p:sp>
      <p:pic>
        <p:nvPicPr>
          <p:cNvPr id="8" name="그림 7" descr="C:/Users/82108/AppData/Roaming/PolarisOffice/ETemp/8340_18652560/fImage5331452721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10" y="1019175"/>
            <a:ext cx="6468745" cy="528193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126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1270" name="Picture " descr="C:/Users/82108/AppData/Roaming/PolarisOffice/ETemp/2232_13190952/image3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4995" y="1203325"/>
            <a:ext cx="2457450" cy="441452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1272" name="Rect 0"/>
          <p:cNvSpPr txBox="1">
            <a:spLocks/>
          </p:cNvSpPr>
          <p:nvPr/>
        </p:nvSpPr>
        <p:spPr>
          <a:xfrm>
            <a:off x="217170" y="127000"/>
            <a:ext cx="2667000" cy="10769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Login 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 View</a:t>
            </a:r>
          </a:p>
        </p:txBody>
      </p:sp>
      <p:sp>
        <p:nvSpPr>
          <p:cNvPr id="11273" name="Rect 0"/>
          <p:cNvSpPr txBox="1">
            <a:spLocks/>
          </p:cNvSpPr>
          <p:nvPr/>
        </p:nvSpPr>
        <p:spPr>
          <a:xfrm>
            <a:off x="5036820" y="658173"/>
            <a:ext cx="2283527" cy="3731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>
                <a:latin typeface="+mn-ea"/>
              </a:rPr>
              <a:t>로그인 성공 </a:t>
            </a:r>
            <a:r>
              <a:rPr lang="ko-KR" altLang="en-US" dirty="0" smtClean="0">
                <a:latin typeface="+mn-ea"/>
              </a:rPr>
              <a:t>요청 값</a:t>
            </a:r>
            <a:endParaRPr lang="ko-KR" altLang="en-US" dirty="0">
              <a:latin typeface="+mn-ea"/>
            </a:endParaRPr>
          </a:p>
        </p:txBody>
      </p:sp>
      <p:pic>
        <p:nvPicPr>
          <p:cNvPr id="9" name="그림 8" descr="C:/Users/82108/AppData/Roaming/PolarisOffice/ETemp/8340_18652560/image35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36185" y="1103630"/>
            <a:ext cx="6080125" cy="167767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10" name="그림 9" descr="C:/Users/82108/AppData/Roaming/PolarisOffice/ETemp/8340_18652560/image36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36820" y="2844800"/>
            <a:ext cx="6082030" cy="334645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12291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2293" name="그림 12292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4" name="그림 1229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5" name="그림 1229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699635" y="1812925"/>
            <a:ext cx="7277100" cy="2898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296" name="TextBox 12295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2297" name="텍스트 상자 12296"/>
          <p:cNvSpPr txBox="1">
            <a:spLocks/>
          </p:cNvSpPr>
          <p:nvPr/>
        </p:nvSpPr>
        <p:spPr>
          <a:xfrm>
            <a:off x="4699635" y="1338629"/>
            <a:ext cx="511108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GET방식으로 Id와 Password를 확인하는 함수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117F90-B6A8-45BA-84A3-1BAC7D01BC39}"/>
              </a:ext>
            </a:extLst>
          </p:cNvPr>
          <p:cNvGrpSpPr/>
          <p:nvPr/>
        </p:nvGrpSpPr>
        <p:grpSpPr>
          <a:xfrm>
            <a:off x="2060107" y="2266964"/>
            <a:ext cx="7077356" cy="2157744"/>
            <a:chOff x="1771266" y="3205054"/>
            <a:chExt cx="8569274" cy="261260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E7CA650-D854-465E-BD7A-F9B3A1F1C80C}"/>
                </a:ext>
              </a:extLst>
            </p:cNvPr>
            <p:cNvGrpSpPr/>
            <p:nvPr/>
          </p:nvGrpSpPr>
          <p:grpSpPr>
            <a:xfrm flipV="1">
              <a:off x="8426680" y="4646216"/>
              <a:ext cx="1909476" cy="196144"/>
              <a:chOff x="4241181" y="3596498"/>
              <a:chExt cx="1478102" cy="151833"/>
            </a:xfrm>
          </p:grpSpPr>
          <p:sp>
            <p:nvSpPr>
              <p:cNvPr id="47" name="사다리꼴 46">
                <a:extLst>
                  <a:ext uri="{FF2B5EF4-FFF2-40B4-BE49-F238E27FC236}">
                    <a16:creationId xmlns:a16="http://schemas.microsoft.com/office/drawing/2014/main" id="{2A4804F5-AF28-402D-9DE1-E6A7D20F8039}"/>
                  </a:ext>
                </a:extLst>
              </p:cNvPr>
              <p:cNvSpPr/>
              <p:nvPr/>
            </p:nvSpPr>
            <p:spPr>
              <a:xfrm rot="12600000">
                <a:off x="4884784" y="3596498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사다리꼴 47">
                <a:extLst>
                  <a:ext uri="{FF2B5EF4-FFF2-40B4-BE49-F238E27FC236}">
                    <a16:creationId xmlns:a16="http://schemas.microsoft.com/office/drawing/2014/main" id="{2B63C437-DFBB-4829-8A6D-1D5E30CC8736}"/>
                  </a:ext>
                </a:extLst>
              </p:cNvPr>
              <p:cNvSpPr/>
              <p:nvPr/>
            </p:nvSpPr>
            <p:spPr>
              <a:xfrm rot="19800000" flipV="1">
                <a:off x="4241181" y="359649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FF4390B-C94E-438E-B26C-5D18EEDC167C}"/>
                </a:ext>
              </a:extLst>
            </p:cNvPr>
            <p:cNvGrpSpPr/>
            <p:nvPr/>
          </p:nvGrpSpPr>
          <p:grpSpPr>
            <a:xfrm flipV="1">
              <a:off x="5105700" y="4656298"/>
              <a:ext cx="1909476" cy="196144"/>
              <a:chOff x="4241181" y="3596498"/>
              <a:chExt cx="1478102" cy="151833"/>
            </a:xfrm>
          </p:grpSpPr>
          <p:sp>
            <p:nvSpPr>
              <p:cNvPr id="50" name="사다리꼴 49">
                <a:extLst>
                  <a:ext uri="{FF2B5EF4-FFF2-40B4-BE49-F238E27FC236}">
                    <a16:creationId xmlns:a16="http://schemas.microsoft.com/office/drawing/2014/main" id="{EB415426-2421-48EB-9D54-98720A9267A2}"/>
                  </a:ext>
                </a:extLst>
              </p:cNvPr>
              <p:cNvSpPr/>
              <p:nvPr/>
            </p:nvSpPr>
            <p:spPr>
              <a:xfrm rot="12600000">
                <a:off x="4884784" y="3596498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사다리꼴 50">
                <a:extLst>
                  <a:ext uri="{FF2B5EF4-FFF2-40B4-BE49-F238E27FC236}">
                    <a16:creationId xmlns:a16="http://schemas.microsoft.com/office/drawing/2014/main" id="{E85CE837-93B8-4279-97EA-B1D42724CED3}"/>
                  </a:ext>
                </a:extLst>
              </p:cNvPr>
              <p:cNvSpPr/>
              <p:nvPr/>
            </p:nvSpPr>
            <p:spPr>
              <a:xfrm rot="19800000" flipV="1">
                <a:off x="4241181" y="359649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사다리꼴 51">
              <a:extLst>
                <a:ext uri="{FF2B5EF4-FFF2-40B4-BE49-F238E27FC236}">
                  <a16:creationId xmlns:a16="http://schemas.microsoft.com/office/drawing/2014/main" id="{62600DF2-3CB2-43F8-BECD-35426EA4A430}"/>
                </a:ext>
              </a:extLst>
            </p:cNvPr>
            <p:cNvSpPr/>
            <p:nvPr/>
          </p:nvSpPr>
          <p:spPr>
            <a:xfrm rot="12600000">
              <a:off x="4264980" y="4158428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3" name="사다리꼴 52">
              <a:extLst>
                <a:ext uri="{FF2B5EF4-FFF2-40B4-BE49-F238E27FC236}">
                  <a16:creationId xmlns:a16="http://schemas.microsoft.com/office/drawing/2014/main" id="{BCE6BC63-E004-4A46-8CFF-B5ECC8B7BF64}"/>
                </a:ext>
              </a:extLst>
            </p:cNvPr>
            <p:cNvSpPr/>
            <p:nvPr/>
          </p:nvSpPr>
          <p:spPr>
            <a:xfrm rot="19800000" flipV="1">
              <a:off x="3433545" y="4158430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4" name="사다리꼴 53">
              <a:extLst>
                <a:ext uri="{FF2B5EF4-FFF2-40B4-BE49-F238E27FC236}">
                  <a16:creationId xmlns:a16="http://schemas.microsoft.com/office/drawing/2014/main" id="{2EFE282D-346C-4896-B335-DABDB73964BD}"/>
                </a:ext>
              </a:extLst>
            </p:cNvPr>
            <p:cNvSpPr/>
            <p:nvPr/>
          </p:nvSpPr>
          <p:spPr>
            <a:xfrm rot="19800000">
              <a:off x="2598748" y="4649772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5" name="사다리꼴 54">
              <a:extLst>
                <a:ext uri="{FF2B5EF4-FFF2-40B4-BE49-F238E27FC236}">
                  <a16:creationId xmlns:a16="http://schemas.microsoft.com/office/drawing/2014/main" id="{2F6B5D3A-48B8-49E1-AC8C-C26ABAFAA8BB}"/>
                </a:ext>
              </a:extLst>
            </p:cNvPr>
            <p:cNvSpPr/>
            <p:nvPr/>
          </p:nvSpPr>
          <p:spPr>
            <a:xfrm rot="5400000">
              <a:off x="3013128" y="4890396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214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6" name="사다리꼴 55">
              <a:extLst>
                <a:ext uri="{FF2B5EF4-FFF2-40B4-BE49-F238E27FC236}">
                  <a16:creationId xmlns:a16="http://schemas.microsoft.com/office/drawing/2014/main" id="{841B1F16-E32D-4CFB-ACB7-3AF3A8DB2CA8}"/>
                </a:ext>
              </a:extLst>
            </p:cNvPr>
            <p:cNvSpPr/>
            <p:nvPr/>
          </p:nvSpPr>
          <p:spPr>
            <a:xfrm rot="1800000">
              <a:off x="3430897" y="5612279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214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>
              <a:extLst>
                <a:ext uri="{FF2B5EF4-FFF2-40B4-BE49-F238E27FC236}">
                  <a16:creationId xmlns:a16="http://schemas.microsoft.com/office/drawing/2014/main" id="{959A7D98-5CBE-44E7-9A01-600185A6BA4D}"/>
                </a:ext>
              </a:extLst>
            </p:cNvPr>
            <p:cNvSpPr/>
            <p:nvPr/>
          </p:nvSpPr>
          <p:spPr>
            <a:xfrm rot="19800000">
              <a:off x="4263047" y="5612281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214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8" name="사다리꼴 57">
              <a:extLst>
                <a:ext uri="{FF2B5EF4-FFF2-40B4-BE49-F238E27FC236}">
                  <a16:creationId xmlns:a16="http://schemas.microsoft.com/office/drawing/2014/main" id="{3193F0BD-0283-4739-93C1-9F417FDA8766}"/>
                </a:ext>
              </a:extLst>
            </p:cNvPr>
            <p:cNvSpPr/>
            <p:nvPr/>
          </p:nvSpPr>
          <p:spPr>
            <a:xfrm rot="16200000">
              <a:off x="4680816" y="4890396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1BB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5AC577D-DAF3-4F8F-A544-11CC71DA4BCB}"/>
                </a:ext>
              </a:extLst>
            </p:cNvPr>
            <p:cNvGrpSpPr/>
            <p:nvPr/>
          </p:nvGrpSpPr>
          <p:grpSpPr>
            <a:xfrm>
              <a:off x="6776053" y="4173252"/>
              <a:ext cx="1909476" cy="196144"/>
              <a:chOff x="4241181" y="3596498"/>
              <a:chExt cx="1478102" cy="151833"/>
            </a:xfrm>
          </p:grpSpPr>
          <p:sp>
            <p:nvSpPr>
              <p:cNvPr id="60" name="사다리꼴 59">
                <a:extLst>
                  <a:ext uri="{FF2B5EF4-FFF2-40B4-BE49-F238E27FC236}">
                    <a16:creationId xmlns:a16="http://schemas.microsoft.com/office/drawing/2014/main" id="{94762A24-8F59-4E1B-B51E-F6F1AF732625}"/>
                  </a:ext>
                </a:extLst>
              </p:cNvPr>
              <p:cNvSpPr/>
              <p:nvPr/>
            </p:nvSpPr>
            <p:spPr>
              <a:xfrm rot="12600000">
                <a:off x="4884784" y="3596498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사다리꼴 60">
                <a:extLst>
                  <a:ext uri="{FF2B5EF4-FFF2-40B4-BE49-F238E27FC236}">
                    <a16:creationId xmlns:a16="http://schemas.microsoft.com/office/drawing/2014/main" id="{781FF6F3-25FC-4989-A44B-3123EB30762C}"/>
                  </a:ext>
                </a:extLst>
              </p:cNvPr>
              <p:cNvSpPr/>
              <p:nvPr/>
            </p:nvSpPr>
            <p:spPr>
              <a:xfrm rot="19800000" flipV="1">
                <a:off x="4241181" y="359649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1BAED02-9562-422E-876A-765DAD9A02CD}"/>
                </a:ext>
              </a:extLst>
            </p:cNvPr>
            <p:cNvGrpSpPr/>
            <p:nvPr/>
          </p:nvGrpSpPr>
          <p:grpSpPr>
            <a:xfrm flipV="1">
              <a:off x="5099084" y="3208041"/>
              <a:ext cx="1910192" cy="1358978"/>
              <a:chOff x="2578586" y="4360435"/>
              <a:chExt cx="1478656" cy="1051968"/>
            </a:xfrm>
          </p:grpSpPr>
          <p:sp>
            <p:nvSpPr>
              <p:cNvPr id="63" name="사다리꼴 62">
                <a:extLst>
                  <a:ext uri="{FF2B5EF4-FFF2-40B4-BE49-F238E27FC236}">
                    <a16:creationId xmlns:a16="http://schemas.microsoft.com/office/drawing/2014/main" id="{2FA5EE6D-E5A8-4B87-B939-26CC8BB541FD}"/>
                  </a:ext>
                </a:extLst>
              </p:cNvPr>
              <p:cNvSpPr/>
              <p:nvPr/>
            </p:nvSpPr>
            <p:spPr>
              <a:xfrm rot="5400000">
                <a:off x="2255196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사다리꼴 63">
                <a:extLst>
                  <a:ext uri="{FF2B5EF4-FFF2-40B4-BE49-F238E27FC236}">
                    <a16:creationId xmlns:a16="http://schemas.microsoft.com/office/drawing/2014/main" id="{939A0A05-7150-4491-B6EE-64A448398C95}"/>
                  </a:ext>
                </a:extLst>
              </p:cNvPr>
              <p:cNvSpPr/>
              <p:nvPr/>
            </p:nvSpPr>
            <p:spPr>
              <a:xfrm rot="1800000">
                <a:off x="2578586" y="5260570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다리꼴 64">
                <a:extLst>
                  <a:ext uri="{FF2B5EF4-FFF2-40B4-BE49-F238E27FC236}">
                    <a16:creationId xmlns:a16="http://schemas.microsoft.com/office/drawing/2014/main" id="{2C1E164E-62DC-4F48-B3FB-CD818B27A2E2}"/>
                  </a:ext>
                </a:extLst>
              </p:cNvPr>
              <p:cNvSpPr/>
              <p:nvPr/>
            </p:nvSpPr>
            <p:spPr>
              <a:xfrm rot="19800000">
                <a:off x="3222743" y="5260571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사다리꼴 65">
                <a:extLst>
                  <a:ext uri="{FF2B5EF4-FFF2-40B4-BE49-F238E27FC236}">
                    <a16:creationId xmlns:a16="http://schemas.microsoft.com/office/drawing/2014/main" id="{0E653FAE-7F12-41A8-A129-AF2567ED0DEC}"/>
                  </a:ext>
                </a:extLst>
              </p:cNvPr>
              <p:cNvSpPr/>
              <p:nvPr/>
            </p:nvSpPr>
            <p:spPr>
              <a:xfrm rot="16200000">
                <a:off x="3546133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ADA0640-CF61-4761-960E-E9869EAA71CA}"/>
                </a:ext>
              </a:extLst>
            </p:cNvPr>
            <p:cNvGrpSpPr/>
            <p:nvPr/>
          </p:nvGrpSpPr>
          <p:grpSpPr>
            <a:xfrm>
              <a:off x="6769438" y="4458676"/>
              <a:ext cx="1910192" cy="1358978"/>
              <a:chOff x="2578586" y="4360435"/>
              <a:chExt cx="1478656" cy="1051968"/>
            </a:xfrm>
          </p:grpSpPr>
          <p:sp>
            <p:nvSpPr>
              <p:cNvPr id="68" name="사다리꼴 67">
                <a:extLst>
                  <a:ext uri="{FF2B5EF4-FFF2-40B4-BE49-F238E27FC236}">
                    <a16:creationId xmlns:a16="http://schemas.microsoft.com/office/drawing/2014/main" id="{03BCFA2A-E0A1-49B6-BDFA-3DA949B4AA14}"/>
                  </a:ext>
                </a:extLst>
              </p:cNvPr>
              <p:cNvSpPr/>
              <p:nvPr/>
            </p:nvSpPr>
            <p:spPr>
              <a:xfrm rot="5400000">
                <a:off x="2255196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사다리꼴 68">
                <a:extLst>
                  <a:ext uri="{FF2B5EF4-FFF2-40B4-BE49-F238E27FC236}">
                    <a16:creationId xmlns:a16="http://schemas.microsoft.com/office/drawing/2014/main" id="{08080CDB-504E-443D-9B18-0CBCD9EDF390}"/>
                  </a:ext>
                </a:extLst>
              </p:cNvPr>
              <p:cNvSpPr/>
              <p:nvPr/>
            </p:nvSpPr>
            <p:spPr>
              <a:xfrm rot="1800000">
                <a:off x="2578586" y="5260570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사다리꼴 69">
                <a:extLst>
                  <a:ext uri="{FF2B5EF4-FFF2-40B4-BE49-F238E27FC236}">
                    <a16:creationId xmlns:a16="http://schemas.microsoft.com/office/drawing/2014/main" id="{9C38B8FE-0F3F-419A-8A98-CDB6B2EAA124}"/>
                  </a:ext>
                </a:extLst>
              </p:cNvPr>
              <p:cNvSpPr/>
              <p:nvPr/>
            </p:nvSpPr>
            <p:spPr>
              <a:xfrm rot="19800000">
                <a:off x="3222743" y="5260571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F9A9AE71-5363-4212-B295-2CE876B4A2CB}"/>
                  </a:ext>
                </a:extLst>
              </p:cNvPr>
              <p:cNvSpPr/>
              <p:nvPr/>
            </p:nvSpPr>
            <p:spPr>
              <a:xfrm rot="16200000">
                <a:off x="3546133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3D85B5B-A401-4FA0-9B76-B48375139673}"/>
                </a:ext>
              </a:extLst>
            </p:cNvPr>
            <p:cNvGrpSpPr/>
            <p:nvPr/>
          </p:nvGrpSpPr>
          <p:grpSpPr>
            <a:xfrm flipV="1">
              <a:off x="8430348" y="3210629"/>
              <a:ext cx="1910192" cy="1358978"/>
              <a:chOff x="2578586" y="4360435"/>
              <a:chExt cx="1478656" cy="1051968"/>
            </a:xfrm>
          </p:grpSpPr>
          <p:sp>
            <p:nvSpPr>
              <p:cNvPr id="73" name="사다리꼴 72">
                <a:extLst>
                  <a:ext uri="{FF2B5EF4-FFF2-40B4-BE49-F238E27FC236}">
                    <a16:creationId xmlns:a16="http://schemas.microsoft.com/office/drawing/2014/main" id="{FD344FBB-AAA3-47EB-A1E6-F7CF68BFC43E}"/>
                  </a:ext>
                </a:extLst>
              </p:cNvPr>
              <p:cNvSpPr/>
              <p:nvPr/>
            </p:nvSpPr>
            <p:spPr>
              <a:xfrm rot="5400000">
                <a:off x="2255196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다리꼴 73">
                <a:extLst>
                  <a:ext uri="{FF2B5EF4-FFF2-40B4-BE49-F238E27FC236}">
                    <a16:creationId xmlns:a16="http://schemas.microsoft.com/office/drawing/2014/main" id="{5DD921F1-289E-4BC8-B38E-D45048D9DA9C}"/>
                  </a:ext>
                </a:extLst>
              </p:cNvPr>
              <p:cNvSpPr/>
              <p:nvPr/>
            </p:nvSpPr>
            <p:spPr>
              <a:xfrm rot="1800000">
                <a:off x="2578586" y="5260570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다리꼴 74">
                <a:extLst>
                  <a:ext uri="{FF2B5EF4-FFF2-40B4-BE49-F238E27FC236}">
                    <a16:creationId xmlns:a16="http://schemas.microsoft.com/office/drawing/2014/main" id="{68B46A2C-E61C-4D9B-8E68-BF665783C652}"/>
                  </a:ext>
                </a:extLst>
              </p:cNvPr>
              <p:cNvSpPr/>
              <p:nvPr/>
            </p:nvSpPr>
            <p:spPr>
              <a:xfrm rot="19800000">
                <a:off x="3222743" y="5260571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사다리꼴 75">
                <a:extLst>
                  <a:ext uri="{FF2B5EF4-FFF2-40B4-BE49-F238E27FC236}">
                    <a16:creationId xmlns:a16="http://schemas.microsoft.com/office/drawing/2014/main" id="{C98CE4AB-51AD-4AD1-AA2F-F3BD1A869046}"/>
                  </a:ext>
                </a:extLst>
              </p:cNvPr>
              <p:cNvSpPr/>
              <p:nvPr/>
            </p:nvSpPr>
            <p:spPr>
              <a:xfrm rot="16200000">
                <a:off x="3546133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711CCCB-C9D2-4B16-AF8D-1AE3F4367C07}"/>
                </a:ext>
              </a:extLst>
            </p:cNvPr>
            <p:cNvGrpSpPr/>
            <p:nvPr/>
          </p:nvGrpSpPr>
          <p:grpSpPr>
            <a:xfrm flipH="1">
              <a:off x="1771266" y="3205054"/>
              <a:ext cx="1910192" cy="1631731"/>
              <a:chOff x="1903371" y="557323"/>
              <a:chExt cx="1910192" cy="1631731"/>
            </a:xfrm>
          </p:grpSpPr>
          <p:sp>
            <p:nvSpPr>
              <p:cNvPr id="78" name="사다리꼴 77">
                <a:extLst>
                  <a:ext uri="{FF2B5EF4-FFF2-40B4-BE49-F238E27FC236}">
                    <a16:creationId xmlns:a16="http://schemas.microsoft.com/office/drawing/2014/main" id="{8FF51310-581C-471B-B56F-2C1CB99825B5}"/>
                  </a:ext>
                </a:extLst>
              </p:cNvPr>
              <p:cNvSpPr/>
              <p:nvPr/>
            </p:nvSpPr>
            <p:spPr>
              <a:xfrm rot="9000000" flipV="1">
                <a:off x="2731137" y="1992911"/>
                <a:ext cx="1078042" cy="196143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3AA41002-6C4E-4ACB-9D23-77FA2A144D0E}"/>
                  </a:ext>
                </a:extLst>
              </p:cNvPr>
              <p:cNvGrpSpPr/>
              <p:nvPr/>
            </p:nvGrpSpPr>
            <p:grpSpPr>
              <a:xfrm flipV="1">
                <a:off x="1903371" y="557323"/>
                <a:ext cx="1910192" cy="1358978"/>
                <a:chOff x="2578586" y="4360435"/>
                <a:chExt cx="1478656" cy="1051968"/>
              </a:xfrm>
            </p:grpSpPr>
            <p:sp>
              <p:nvSpPr>
                <p:cNvPr id="80" name="사다리꼴 79">
                  <a:extLst>
                    <a:ext uri="{FF2B5EF4-FFF2-40B4-BE49-F238E27FC236}">
                      <a16:creationId xmlns:a16="http://schemas.microsoft.com/office/drawing/2014/main" id="{D437B994-6C33-41B0-916F-A56896887AB7}"/>
                    </a:ext>
                  </a:extLst>
                </p:cNvPr>
                <p:cNvSpPr/>
                <p:nvPr/>
              </p:nvSpPr>
              <p:spPr>
                <a:xfrm rot="5400000">
                  <a:off x="2255196" y="470176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사다리꼴 80">
                  <a:extLst>
                    <a:ext uri="{FF2B5EF4-FFF2-40B4-BE49-F238E27FC236}">
                      <a16:creationId xmlns:a16="http://schemas.microsoft.com/office/drawing/2014/main" id="{D87957A4-CC0E-4577-9525-9D977AD3F5C2}"/>
                    </a:ext>
                  </a:extLst>
                </p:cNvPr>
                <p:cNvSpPr/>
                <p:nvPr/>
              </p:nvSpPr>
              <p:spPr>
                <a:xfrm rot="1800000">
                  <a:off x="2578586" y="5260570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사다리꼴 81">
                  <a:extLst>
                    <a:ext uri="{FF2B5EF4-FFF2-40B4-BE49-F238E27FC236}">
                      <a16:creationId xmlns:a16="http://schemas.microsoft.com/office/drawing/2014/main" id="{744DCA3D-382D-4609-BBE4-574E1AE5825E}"/>
                    </a:ext>
                  </a:extLst>
                </p:cNvPr>
                <p:cNvSpPr/>
                <p:nvPr/>
              </p:nvSpPr>
              <p:spPr>
                <a:xfrm rot="19800000">
                  <a:off x="3222743" y="5260571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사다리꼴 82">
                  <a:extLst>
                    <a:ext uri="{FF2B5EF4-FFF2-40B4-BE49-F238E27FC236}">
                      <a16:creationId xmlns:a16="http://schemas.microsoft.com/office/drawing/2014/main" id="{2797622B-DF5B-4BE5-813D-45C9ED73AA5D}"/>
                    </a:ext>
                  </a:extLst>
                </p:cNvPr>
                <p:cNvSpPr/>
                <p:nvPr/>
              </p:nvSpPr>
              <p:spPr>
                <a:xfrm rot="16200000">
                  <a:off x="3546133" y="470176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4" name="평행 사변형 83">
              <a:extLst>
                <a:ext uri="{FF2B5EF4-FFF2-40B4-BE49-F238E27FC236}">
                  <a16:creationId xmlns:a16="http://schemas.microsoft.com/office/drawing/2014/main" id="{1149D7EC-D72A-4AD4-9E8B-6AC585E29282}"/>
                </a:ext>
              </a:extLst>
            </p:cNvPr>
            <p:cNvSpPr/>
            <p:nvPr/>
          </p:nvSpPr>
          <p:spPr>
            <a:xfrm rot="5400000" flipH="1">
              <a:off x="3387324" y="4390464"/>
              <a:ext cx="342744" cy="209240"/>
            </a:xfrm>
            <a:prstGeom prst="parallelogram">
              <a:avLst>
                <a:gd name="adj" fmla="val 5940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F80795-B0ED-47B6-803E-B75BF0E73477}"/>
              </a:ext>
            </a:extLst>
          </p:cNvPr>
          <p:cNvSpPr/>
          <p:nvPr/>
        </p:nvSpPr>
        <p:spPr>
          <a:xfrm>
            <a:off x="1748073" y="1118719"/>
            <a:ext cx="219122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1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+mn-ea"/>
                <a:cs typeface="함초롬바탕" panose="02030504000101010101" pitchFamily="18" charset="-127"/>
              </a:rPr>
              <a:t>Team Member</a:t>
            </a:r>
            <a:endParaRPr lang="en-US" altLang="ko-KR" sz="16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5292265-5592-45DE-96BB-910B95FFF6B5}"/>
              </a:ext>
            </a:extLst>
          </p:cNvPr>
          <p:cNvSpPr/>
          <p:nvPr/>
        </p:nvSpPr>
        <p:spPr>
          <a:xfrm>
            <a:off x="4448096" y="763095"/>
            <a:ext cx="219122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3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함초롬바탕" panose="02030504000101010101" pitchFamily="18" charset="-127"/>
              </a:rPr>
              <a:t>Development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함초롬바탕" panose="02030504000101010101" pitchFamily="18" charset="-127"/>
              </a:rPr>
              <a:t>Environment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392FAF8-DB83-49EC-87B1-BAEF36AA143A}"/>
              </a:ext>
            </a:extLst>
          </p:cNvPr>
          <p:cNvSpPr/>
          <p:nvPr/>
        </p:nvSpPr>
        <p:spPr>
          <a:xfrm>
            <a:off x="7309742" y="1155061"/>
            <a:ext cx="219122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5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  <a:p>
            <a:pPr algn="ctr" defTabSz="508000"/>
            <a:r>
              <a:rPr lang="ko-KR" altLang="en-US" dirty="0" smtClean="0">
                <a:solidFill>
                  <a:srgbClr val="000000"/>
                </a:solidFill>
                <a:latin typeface="+mn-ea"/>
                <a:cs typeface="함초롬바탕" panose="02030504000101010101" pitchFamily="18" charset="-127"/>
              </a:rPr>
              <a:t>Local manual</a:t>
            </a:r>
            <a:endParaRPr lang="ko-KR" altLang="en-US" dirty="0">
              <a:solidFill>
                <a:srgbClr val="0000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F343F26-D381-4B0C-B336-74DAEC8E8547}"/>
              </a:ext>
            </a:extLst>
          </p:cNvPr>
          <p:cNvSpPr/>
          <p:nvPr/>
        </p:nvSpPr>
        <p:spPr>
          <a:xfrm>
            <a:off x="3137590" y="4686213"/>
            <a:ext cx="21912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+mn-ea"/>
                <a:cs typeface="함초롬바탕" panose="02030504000101010101" pitchFamily="18" charset="-127"/>
              </a:rPr>
              <a:t>Project Summary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2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3D04A30-6AAF-4480-9786-BB257AC82D77}"/>
              </a:ext>
            </a:extLst>
          </p:cNvPr>
          <p:cNvSpPr/>
          <p:nvPr/>
        </p:nvSpPr>
        <p:spPr>
          <a:xfrm>
            <a:off x="5872666" y="4710611"/>
            <a:ext cx="21912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+mn-ea"/>
                <a:cs typeface="함초롬바탕" panose="02030504000101010101" pitchFamily="18" charset="-127"/>
              </a:rPr>
              <a:t>Project Content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4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90" name="Freeform 9">
            <a:extLst>
              <a:ext uri="{FF2B5EF4-FFF2-40B4-BE49-F238E27FC236}">
                <a16:creationId xmlns:a16="http://schemas.microsoft.com/office/drawing/2014/main" id="{6026F271-A46F-4D43-B106-778A5D2C3DB8}"/>
              </a:ext>
            </a:extLst>
          </p:cNvPr>
          <p:cNvSpPr>
            <a:spLocks/>
          </p:cNvSpPr>
          <p:nvPr/>
        </p:nvSpPr>
        <p:spPr bwMode="auto">
          <a:xfrm>
            <a:off x="2721644" y="2785576"/>
            <a:ext cx="244081" cy="32211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14867"/>
          </a:solidFill>
          <a:ln>
            <a:noFill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sp>
        <p:nvSpPr>
          <p:cNvPr id="91" name="Freeform 36">
            <a:extLst>
              <a:ext uri="{FF2B5EF4-FFF2-40B4-BE49-F238E27FC236}">
                <a16:creationId xmlns:a16="http://schemas.microsoft.com/office/drawing/2014/main" id="{ACDB0620-AD88-4F49-BB8B-D7B742532A44}"/>
              </a:ext>
            </a:extLst>
          </p:cNvPr>
          <p:cNvSpPr>
            <a:spLocks noEditPoints="1"/>
          </p:cNvSpPr>
          <p:nvPr/>
        </p:nvSpPr>
        <p:spPr bwMode="auto">
          <a:xfrm>
            <a:off x="5543707" y="2760903"/>
            <a:ext cx="195375" cy="328603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sp>
        <p:nvSpPr>
          <p:cNvPr id="92" name="자유형 23">
            <a:extLst>
              <a:ext uri="{FF2B5EF4-FFF2-40B4-BE49-F238E27FC236}">
                <a16:creationId xmlns:a16="http://schemas.microsoft.com/office/drawing/2014/main" id="{7FAE3D8B-101B-4C2B-82A7-5200A77DB710}"/>
              </a:ext>
            </a:extLst>
          </p:cNvPr>
          <p:cNvSpPr>
            <a:spLocks/>
          </p:cNvSpPr>
          <p:nvPr/>
        </p:nvSpPr>
        <p:spPr bwMode="auto">
          <a:xfrm>
            <a:off x="8235933" y="2816688"/>
            <a:ext cx="294112" cy="25740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1486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sp>
        <p:nvSpPr>
          <p:cNvPr id="93" name="Freeform 6">
            <a:extLst>
              <a:ext uri="{FF2B5EF4-FFF2-40B4-BE49-F238E27FC236}">
                <a16:creationId xmlns:a16="http://schemas.microsoft.com/office/drawing/2014/main" id="{B2ADE256-6205-4B80-A2A7-F33798752A9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065365" y="3608141"/>
            <a:ext cx="297185" cy="26348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1486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grpSp>
        <p:nvGrpSpPr>
          <p:cNvPr id="96" name="Group 20">
            <a:extLst>
              <a:ext uri="{FF2B5EF4-FFF2-40B4-BE49-F238E27FC236}">
                <a16:creationId xmlns:a16="http://schemas.microsoft.com/office/drawing/2014/main" id="{238355AC-76BC-48BB-9F56-AA63FDE75A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53305" y="3566684"/>
            <a:ext cx="229945" cy="313657"/>
            <a:chOff x="2597" y="4163"/>
            <a:chExt cx="217" cy="296"/>
          </a:xfrm>
          <a:solidFill>
            <a:srgbClr val="214867"/>
          </a:solidFill>
        </p:grpSpPr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26F867D9-3CA0-44FE-A560-6FC41CABE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F7BC8C23-468B-4F75-8FFE-D76C47999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01F0F139-3A18-48B4-AC63-BE5B01A69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7831EF35-791D-47C2-9BAA-7B23EF056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23089" y="170790"/>
            <a:ext cx="216081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Contents</a:t>
            </a:r>
            <a:endParaRPr lang="ko-KR" altLang="en-US" sz="3200" b="1" dirty="0">
              <a:solidFill>
                <a:schemeClr val="accent4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5377" y="770972"/>
            <a:ext cx="237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/>
          </p:cNvSpPr>
          <p:nvPr/>
        </p:nvSpPr>
        <p:spPr>
          <a:xfrm>
            <a:off x="5750560" y="5517515"/>
            <a:ext cx="2451735" cy="12928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711200" indent="-254000" algn="l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시연영상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charset="0"/>
            </a:endParaRPr>
          </a:p>
          <a:p>
            <a:pPr marL="711200" indent="-254000" algn="l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패키지 구조</a:t>
            </a:r>
          </a:p>
          <a:p>
            <a:pPr marL="711200" indent="-254000" algn="l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Android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App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charset="0"/>
            </a:endParaRPr>
          </a:p>
          <a:p>
            <a:pPr marL="711200" indent="-254000" algn="l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관리자 웹 페이지</a:t>
            </a:r>
          </a:p>
          <a:p>
            <a:pPr marL="711200" indent="-254000" algn="l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DB 및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라즈베리파이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charset="0"/>
            </a:endParaRPr>
          </a:p>
          <a:p>
            <a:pPr marL="0" indent="0" algn="l" defTabSz="508000">
              <a:buFontTx/>
              <a:buNone/>
            </a:pPr>
            <a:endParaRPr lang="ko-KR" altLang="en-US" dirty="0">
              <a:latin typeface="+mn-ea"/>
              <a:cs typeface="함초롬바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7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3317" name="그림 13316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318" name="그림 1331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19" name="그림 13318" descr="C:/Users/82108/AppData/Roaming/PolarisOffice/ETemp/2232_13190952/image3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03265" y="1021760"/>
            <a:ext cx="6035040" cy="1632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20" name="그림 13319" descr="C:/Users/82108/AppData/Roaming/PolarisOffice/ETemp/2232_13190952/image3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03265" y="3707330"/>
            <a:ext cx="6035040" cy="253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321" name="TextBox 13320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3322" name="텍스트 상자 13321"/>
          <p:cNvSpPr txBox="1">
            <a:spLocks/>
          </p:cNvSpPr>
          <p:nvPr/>
        </p:nvSpPr>
        <p:spPr>
          <a:xfrm>
            <a:off x="5403265" y="3191710"/>
            <a:ext cx="5285708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1.5초 이내 </a:t>
            </a:r>
            <a:r>
              <a:rPr lang="ko-KR" altLang="en-US" dirty="0" err="1"/>
              <a:t>뒤로가기를</a:t>
            </a:r>
            <a:r>
              <a:rPr lang="ko-KR" altLang="en-US" dirty="0"/>
              <a:t> 두 번 누를 경우 App종료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Box 1433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4341" name="그림 14340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42" name="TextBox 14341"/>
          <p:cNvSpPr txBox="1"/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sp>
        <p:nvSpPr>
          <p:cNvPr id="14344" name="TextBox 14343"/>
          <p:cNvSpPr txBox="1">
            <a:spLocks/>
          </p:cNvSpPr>
          <p:nvPr/>
        </p:nvSpPr>
        <p:spPr>
          <a:xfrm>
            <a:off x="5471160" y="1207770"/>
            <a:ext cx="61836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아이디 (10글자 이내) </a:t>
            </a:r>
            <a:r>
              <a:rPr lang="ko-KR" altLang="en-US" sz="1800" b="0" i="0" dirty="0">
                <a:latin typeface="+mn-ea"/>
              </a:rPr>
              <a:t>(특수문자 제한) (아이디 중복확인)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hint로 최대 글자 표시해줌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LengthFilter로 최대 글자 제한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800" b="0" i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349" name="TextBox 14348"/>
          <p:cNvSpPr txBox="1">
            <a:spLocks/>
          </p:cNvSpPr>
          <p:nvPr/>
        </p:nvSpPr>
        <p:spPr>
          <a:xfrm>
            <a:off x="5563235" y="277812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ID중복확인</a:t>
            </a:r>
          </a:p>
        </p:txBody>
      </p:sp>
      <p:pic>
        <p:nvPicPr>
          <p:cNvPr id="14350" name="그림 14349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3245" y="350901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4351" name="그림 14350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2610" y="412750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52" name="TextBox 14351"/>
          <p:cNvSpPr txBox="1">
            <a:spLocks/>
          </p:cNvSpPr>
          <p:nvPr/>
        </p:nvSpPr>
        <p:spPr>
          <a:xfrm>
            <a:off x="5687060" y="397192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비밀번호확인            (app:passwordToggleEnabled="true")</a:t>
            </a:r>
          </a:p>
        </p:txBody>
      </p:sp>
      <p:pic>
        <p:nvPicPr>
          <p:cNvPr id="14356" name="그림 14355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1335" y="4641215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57" name="TextBox 14356"/>
          <p:cNvSpPr txBox="1">
            <a:spLocks/>
          </p:cNvSpPr>
          <p:nvPr/>
        </p:nvSpPr>
        <p:spPr>
          <a:xfrm>
            <a:off x="5687060" y="452056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닉네임 (3글자 이내) </a:t>
            </a:r>
            <a:r>
              <a:rPr lang="ko-KR" altLang="en-US" sz="1800" b="0" i="0">
                <a:latin typeface="+mn-ea"/>
              </a:rPr>
              <a:t>(한글만 처리)</a:t>
            </a:r>
          </a:p>
        </p:txBody>
      </p:sp>
      <p:pic>
        <p:nvPicPr>
          <p:cNvPr id="14358" name="그림 14357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7180" y="519303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59" name="TextBox 14358"/>
          <p:cNvSpPr txBox="1">
            <a:spLocks/>
          </p:cNvSpPr>
          <p:nvPr/>
        </p:nvSpPr>
        <p:spPr>
          <a:xfrm>
            <a:off x="5471160" y="507047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회원가입 버튼</a:t>
            </a:r>
          </a:p>
        </p:txBody>
      </p:sp>
      <p:pic>
        <p:nvPicPr>
          <p:cNvPr id="14361" name="그림 14360" descr="C:/Users/82108/AppData/Roaming/PolarisOffice/ETemp/2232_13190952/fImage10640350736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pic>
        <p:nvPicPr>
          <p:cNvPr id="14363" name="그림 14362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3700" y="292481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64" name="텍스트 상자 14363"/>
          <p:cNvSpPr txBox="1">
            <a:spLocks/>
          </p:cNvSpPr>
          <p:nvPr/>
        </p:nvSpPr>
        <p:spPr>
          <a:xfrm>
            <a:off x="5623560" y="3364230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비밀번호(12글자 이내) (오른쪽 버튼 클릭 시 비밀번호 띄우기)</a:t>
            </a:r>
          </a:p>
        </p:txBody>
      </p:sp>
      <p:pic>
        <p:nvPicPr>
          <p:cNvPr id="18" name="그림 17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210027">
            <a:off x="3169492" y="2349357"/>
            <a:ext cx="2088000" cy="121986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Box 15363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5365" name="그림 15364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368" name="TextBox 15367"/>
          <p:cNvSpPr txBox="1"/>
          <p:nvPr/>
        </p:nvSpPr>
        <p:spPr>
          <a:xfrm>
            <a:off x="46355" y="112395"/>
            <a:ext cx="2666365" cy="569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Join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5370" name="그림 15369" descr="C:/Users/82108/AppData/Roaming/PolarisOffice/ETemp/2232_13190952/fImage106403510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5372" name="텍스트 상자 15371"/>
          <p:cNvSpPr txBox="1">
            <a:spLocks/>
          </p:cNvSpPr>
          <p:nvPr/>
        </p:nvSpPr>
        <p:spPr>
          <a:xfrm>
            <a:off x="4934803" y="1125407"/>
            <a:ext cx="195287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ID중복확인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  <p:pic>
        <p:nvPicPr>
          <p:cNvPr id="8" name="그림 7" descr="C:/Users/82108/AppData/Roaming/PolarisOffice/ETemp/8340_18652560/fImage3277953021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35" y="1830705"/>
            <a:ext cx="5801360" cy="372491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536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368" name="Rect 0"/>
          <p:cNvSpPr txBox="1">
            <a:spLocks/>
          </p:cNvSpPr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pic>
        <p:nvPicPr>
          <p:cNvPr id="15370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5371" name="텍스트 상자 15370"/>
          <p:cNvSpPr txBox="1">
            <a:spLocks/>
          </p:cNvSpPr>
          <p:nvPr/>
        </p:nvSpPr>
        <p:spPr>
          <a:xfrm>
            <a:off x="5085241" y="191452"/>
            <a:ext cx="5826146" cy="64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회원가입을 성공하는 </a:t>
            </a:r>
          </a:p>
          <a:p>
            <a:pPr marL="0" indent="0" defTabSz="508000">
              <a:buFontTx/>
              <a:buNone/>
            </a:pPr>
            <a:r>
              <a:rPr lang="ko-KR" altLang="en-US" dirty="0"/>
              <a:t>Id, Password, Password_Confirm, Nickname의 조건</a:t>
            </a:r>
          </a:p>
        </p:txBody>
      </p:sp>
      <p:pic>
        <p:nvPicPr>
          <p:cNvPr id="8" name="그림 7" descr="C:/Users/82108/AppData/Roaming/PolarisOffice/ETemp/8340_18652560/fImage7314053121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80" y="1112520"/>
            <a:ext cx="6361430" cy="5147945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638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392" name="Rect 0"/>
          <p:cNvSpPr txBox="1">
            <a:spLocks/>
          </p:cNvSpPr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pic>
        <p:nvPicPr>
          <p:cNvPr id="16394" name="그림 16393" descr="C:/Users/82108/AppData/Roaming/PolarisOffice/ETemp/2232_13190952/fImage10640351346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6395" name="텍스트 상자 16394"/>
          <p:cNvSpPr txBox="1">
            <a:spLocks/>
          </p:cNvSpPr>
          <p:nvPr/>
        </p:nvSpPr>
        <p:spPr>
          <a:xfrm>
            <a:off x="4689475" y="1166495"/>
            <a:ext cx="4592109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Id와 Nickname의 언어제한 및 글자수 제한</a:t>
            </a:r>
          </a:p>
        </p:txBody>
      </p:sp>
      <p:pic>
        <p:nvPicPr>
          <p:cNvPr id="8" name="그림 7" descr="C:/Users/82108/AppData/Roaming/PolarisOffice/ETemp/8340_18652560/fImage4572653321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90" y="1670685"/>
            <a:ext cx="7352030" cy="4290695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16387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6389" name="그림 1638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6392" name="TextBox 16391"/>
          <p:cNvSpPr txBox="1"/>
          <p:nvPr/>
        </p:nvSpPr>
        <p:spPr>
          <a:xfrm>
            <a:off x="46355" y="112395"/>
            <a:ext cx="2666365" cy="569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Join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6393" name="그림 16392" descr="C:/Users/82108/AppData/Roaming/PolarisOffice/ETemp/2232_13190952/image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5440" y="1400175"/>
            <a:ext cx="7330440" cy="457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94" name="그림 16393" descr="C:/Users/82108/AppData/Roaming/PolarisOffice/ETemp/2232_13190952/fImage10640351136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6395" name="텍스트 상자 16394"/>
          <p:cNvSpPr txBox="1">
            <a:spLocks/>
          </p:cNvSpPr>
          <p:nvPr/>
        </p:nvSpPr>
        <p:spPr>
          <a:xfrm>
            <a:off x="4705440" y="854700"/>
            <a:ext cx="6038215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회원가입을 성공한 데이터를 DB에 저장하기 위한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638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392" name="Rect 0"/>
          <p:cNvSpPr txBox="1">
            <a:spLocks/>
          </p:cNvSpPr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pic>
        <p:nvPicPr>
          <p:cNvPr id="16394" name="Picture " descr="C:/Users/82108/AppData/Roaming/PolarisOffice/ETemp/2232_13190952/fImage10640358985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6395" name="Rect 0"/>
          <p:cNvSpPr txBox="1">
            <a:spLocks/>
          </p:cNvSpPr>
          <p:nvPr/>
        </p:nvSpPr>
        <p:spPr>
          <a:xfrm>
            <a:off x="4941176" y="999240"/>
            <a:ext cx="388946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데이터를 DB에 저장하기 위한 코드</a:t>
            </a:r>
          </a:p>
        </p:txBody>
      </p:sp>
      <p:pic>
        <p:nvPicPr>
          <p:cNvPr id="8" name="그림 7" descr="C:/Users/82108/AppData/Roaming/PolarisOffice/ETemp/8340_18652560/image46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0620" y="1491615"/>
            <a:ext cx="6813550" cy="387985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9" name="그림 17428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75965" y="494030"/>
            <a:ext cx="5002530" cy="58261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412" name="TextBox 17411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7413" name="그림 17412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635" y="514350"/>
            <a:ext cx="5002530" cy="58261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414" name="TextBox 17413"/>
          <p:cNvSpPr txBox="1"/>
          <p:nvPr/>
        </p:nvSpPr>
        <p:spPr>
          <a:xfrm>
            <a:off x="200025" y="130175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Category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7425" name="그림 17424" descr="C:/Users/82108/AppData/Roaming/PolarisOffice/ETemp/2232_13190952/image4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5915" y="1200150"/>
            <a:ext cx="2480310" cy="4430395"/>
          </a:xfrm>
          <a:prstGeom prst="rect">
            <a:avLst/>
          </a:prstGeom>
          <a:noFill/>
        </p:spPr>
      </p:pic>
      <p:sp>
        <p:nvSpPr>
          <p:cNvPr id="17426" name="텍스트 상자 17425"/>
          <p:cNvSpPr txBox="1">
            <a:spLocks/>
          </p:cNvSpPr>
          <p:nvPr/>
        </p:nvSpPr>
        <p:spPr>
          <a:xfrm>
            <a:off x="8279765" y="1683385"/>
            <a:ext cx="343408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Dialog를 이용해 </a:t>
            </a:r>
            <a:r>
              <a:rPr lang="ko-KR" altLang="en-US" sz="1400" b="0" i="0" dirty="0" err="1">
                <a:solidFill>
                  <a:srgbClr val="000000"/>
                </a:solidFill>
                <a:latin typeface="+mn-ea"/>
              </a:rPr>
              <a:t>메세지를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출력시킨 후 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NO/YES로 화면 전환</a:t>
            </a:r>
          </a:p>
        </p:txBody>
      </p:sp>
      <p:pic>
        <p:nvPicPr>
          <p:cNvPr id="17430" name="그림 17429" descr="C:/Users/82108/AppData/Roaming/PolarisOffice/ETemp/2232_13190952/fImage7626147736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95" y="1178560"/>
            <a:ext cx="2463800" cy="4417060"/>
          </a:xfrm>
          <a:prstGeom prst="rect">
            <a:avLst/>
          </a:prstGeom>
          <a:noFill/>
        </p:spPr>
      </p:pic>
      <p:sp>
        <p:nvSpPr>
          <p:cNvPr id="17422" name="TextBox 17421"/>
          <p:cNvSpPr txBox="1">
            <a:spLocks/>
          </p:cNvSpPr>
          <p:nvPr/>
        </p:nvSpPr>
        <p:spPr>
          <a:xfrm>
            <a:off x="8475345" y="4660265"/>
            <a:ext cx="334010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>
                <a:solidFill>
                  <a:srgbClr val="000000"/>
                </a:solidFill>
                <a:latin typeface="+mn-ea"/>
              </a:rPr>
              <a:t>Management 화면으로 이동하는 버튼</a:t>
            </a:r>
          </a:p>
        </p:txBody>
      </p:sp>
      <p:pic>
        <p:nvPicPr>
          <p:cNvPr id="17423" name="그림 17422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5080" y="4703445"/>
            <a:ext cx="4552950" cy="26924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7427" name="그림 17426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01770" y="1711325"/>
            <a:ext cx="4258310" cy="248285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638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394" name="텍스트 상자 16393"/>
          <p:cNvSpPr txBox="1">
            <a:spLocks/>
          </p:cNvSpPr>
          <p:nvPr/>
        </p:nvSpPr>
        <p:spPr>
          <a:xfrm>
            <a:off x="200025" y="130175"/>
            <a:ext cx="2667000" cy="1067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Category     View</a:t>
            </a:r>
          </a:p>
        </p:txBody>
      </p:sp>
      <p:pic>
        <p:nvPicPr>
          <p:cNvPr id="16395" name="그림 16394" descr="C:/Users/82108/AppData/Roaming/PolarisOffice/ETemp/2232_13190952/fImage7626150585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90" y="1203325"/>
            <a:ext cx="2463800" cy="4417060"/>
          </a:xfrm>
          <a:prstGeom prst="rect">
            <a:avLst/>
          </a:prstGeom>
          <a:noFill/>
        </p:spPr>
      </p:pic>
      <p:pic>
        <p:nvPicPr>
          <p:cNvPr id="16396" name="그림 16395" descr="C:/Users/82108/AppData/Roaming/PolarisOffice/ETemp/2232_13190952/fImage40218506658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05" y="1364615"/>
            <a:ext cx="7163435" cy="4324985"/>
          </a:xfrm>
          <a:prstGeom prst="rect">
            <a:avLst/>
          </a:prstGeom>
          <a:noFill/>
        </p:spPr>
      </p:pic>
      <p:sp>
        <p:nvSpPr>
          <p:cNvPr id="16397" name="텍스트 상자 16396"/>
          <p:cNvSpPr txBox="1">
            <a:spLocks/>
          </p:cNvSpPr>
          <p:nvPr/>
        </p:nvSpPr>
        <p:spPr>
          <a:xfrm>
            <a:off x="4637406" y="824230"/>
            <a:ext cx="3761078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농장 로그아웃을 위한 </a:t>
            </a:r>
            <a:r>
              <a:rPr lang="ko-KR" altLang="en-US" dirty="0" smtClean="0"/>
              <a:t>Dialog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8435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8437" name="그림 18436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438" name="TextBox 18437"/>
          <p:cNvSpPr txBox="1"/>
          <p:nvPr/>
        </p:nvSpPr>
        <p:spPr>
          <a:xfrm>
            <a:off x="109220" y="61595"/>
            <a:ext cx="288417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Management         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46" name="TextBox 18445"/>
          <p:cNvSpPr txBox="1">
            <a:spLocks/>
          </p:cNvSpPr>
          <p:nvPr/>
        </p:nvSpPr>
        <p:spPr>
          <a:xfrm>
            <a:off x="4827270" y="306260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10분 간격으로 온도 측정 후 출력</a:t>
            </a:r>
          </a:p>
        </p:txBody>
      </p:sp>
      <p:sp>
        <p:nvSpPr>
          <p:cNvPr id="18448" name="TextBox 18447"/>
          <p:cNvSpPr txBox="1">
            <a:spLocks/>
          </p:cNvSpPr>
          <p:nvPr/>
        </p:nvSpPr>
        <p:spPr>
          <a:xfrm>
            <a:off x="4744085" y="3573780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latin typeface="+mn-ea"/>
              </a:rPr>
              <a:t>On / Off 버튼으로 팬 작동</a:t>
            </a:r>
          </a:p>
        </p:txBody>
      </p:sp>
      <p:sp>
        <p:nvSpPr>
          <p:cNvPr id="18453" name="TextBox 18452"/>
          <p:cNvSpPr txBox="1">
            <a:spLocks/>
          </p:cNvSpPr>
          <p:nvPr/>
        </p:nvSpPr>
        <p:spPr>
          <a:xfrm>
            <a:off x="5336540" y="4590415"/>
            <a:ext cx="6567170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그래프를 띄어주는 버튼</a:t>
            </a:r>
          </a:p>
        </p:txBody>
      </p:sp>
      <p:sp>
        <p:nvSpPr>
          <p:cNvPr id="18456" name="TextBox 18455"/>
          <p:cNvSpPr txBox="1">
            <a:spLocks/>
          </p:cNvSpPr>
          <p:nvPr/>
        </p:nvSpPr>
        <p:spPr>
          <a:xfrm>
            <a:off x="4958715" y="5247640"/>
            <a:ext cx="37636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습도 측정</a:t>
            </a:r>
          </a:p>
        </p:txBody>
      </p:sp>
      <p:pic>
        <p:nvPicPr>
          <p:cNvPr id="18457" name="그림 18456" descr="C:/Users/82108/AppData/Roaming/PolarisOffice/ETemp/2232_13190952/fImage120701516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95070"/>
            <a:ext cx="2454910" cy="4375785"/>
          </a:xfrm>
          <a:prstGeom prst="rect">
            <a:avLst/>
          </a:prstGeom>
          <a:noFill/>
        </p:spPr>
      </p:pic>
      <p:pic>
        <p:nvPicPr>
          <p:cNvPr id="18447" name="그림 18446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9965" y="3212465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8452" name="그림 18451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2015" y="3715385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8455" name="그림 18454" descr="C:/Users/82108/AppData/Roaming/PolarisOffice/ETemp/2232_13190952/image4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7905" y="5007610"/>
            <a:ext cx="2618105" cy="4800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8454" name="그림 18453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8365" y="4742180"/>
            <a:ext cx="1856740" cy="72390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2" name="Group 1"/>
          <p:cNvGrpSpPr/>
          <p:nvPr/>
        </p:nvGrpSpPr>
        <p:grpSpPr>
          <a:xfrm>
            <a:off x="3708296" y="1384614"/>
            <a:ext cx="1323975" cy="1391920"/>
            <a:chOff x="4869815" y="1188720"/>
            <a:chExt cx="1323975" cy="1391920"/>
          </a:xfrm>
        </p:grpSpPr>
        <p:sp>
          <p:nvSpPr>
            <p:cNvPr id="4103" name="타원 4102"/>
            <p:cNvSpPr/>
            <p:nvPr/>
          </p:nvSpPr>
          <p:spPr>
            <a:xfrm>
              <a:off x="4869815" y="1188720"/>
              <a:ext cx="1323975" cy="1391920"/>
            </a:xfrm>
            <a:prstGeom prst="ellipse">
              <a:avLst/>
            </a:prstGeom>
            <a:blipFill rotWithShape="1">
              <a:blip r:embed="rId2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5229860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5" name="TextBox 4104"/>
            <p:cNvSpPr txBox="1"/>
            <p:nvPr/>
          </p:nvSpPr>
          <p:spPr>
            <a:xfrm>
              <a:off x="5229860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06" name="TextBox 4105"/>
          <p:cNvSpPr txBox="1"/>
          <p:nvPr/>
        </p:nvSpPr>
        <p:spPr>
          <a:xfrm>
            <a:off x="3092346" y="2851464"/>
            <a:ext cx="2555240" cy="9410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박성우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최고결정권자(</a:t>
            </a:r>
            <a:r>
              <a:rPr kumimoji="1" lang="ko-KR" altLang="en-US" sz="1400" b="0" i="0" baseline="0" dirty="0">
                <a:solidFill>
                  <a:srgbClr val="FF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CEO</a:t>
            </a: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)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mobile client(android)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dirty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07" name="Group 2"/>
          <p:cNvGrpSpPr/>
          <p:nvPr/>
        </p:nvGrpSpPr>
        <p:grpSpPr>
          <a:xfrm>
            <a:off x="7143011" y="1413189"/>
            <a:ext cx="1401445" cy="1336675"/>
            <a:chOff x="8304530" y="1217295"/>
            <a:chExt cx="1401445" cy="1336675"/>
          </a:xfrm>
        </p:grpSpPr>
        <p:pic>
          <p:nvPicPr>
            <p:cNvPr id="4108" name="그림 410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304530" y="1217295"/>
              <a:ext cx="1401445" cy="133667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109" name="TextBox 4108"/>
            <p:cNvSpPr txBox="1"/>
            <p:nvPr/>
          </p:nvSpPr>
          <p:spPr>
            <a:xfrm>
              <a:off x="8702675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10" name="TextBox 4109"/>
            <p:cNvSpPr txBox="1"/>
            <p:nvPr/>
          </p:nvSpPr>
          <p:spPr>
            <a:xfrm>
              <a:off x="8702675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11" name="TextBox 4110"/>
          <p:cNvSpPr txBox="1"/>
          <p:nvPr/>
        </p:nvSpPr>
        <p:spPr>
          <a:xfrm>
            <a:off x="6255281" y="2835589"/>
            <a:ext cx="3204845" cy="953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전진호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raspberry pi client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 dirty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 </a:t>
            </a:r>
            <a:endParaRPr kumimoji="1" lang="ko-KR" altLang="en-US" sz="1400" b="0" i="0" dirty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12" name="Group 3"/>
          <p:cNvGrpSpPr/>
          <p:nvPr/>
        </p:nvGrpSpPr>
        <p:grpSpPr>
          <a:xfrm>
            <a:off x="1794406" y="4241714"/>
            <a:ext cx="1325245" cy="1391920"/>
            <a:chOff x="1425575" y="4245610"/>
            <a:chExt cx="1325245" cy="1391920"/>
          </a:xfrm>
        </p:grpSpPr>
        <p:sp>
          <p:nvSpPr>
            <p:cNvPr id="4116" name="타원 4115"/>
            <p:cNvSpPr/>
            <p:nvPr/>
          </p:nvSpPr>
          <p:spPr>
            <a:xfrm>
              <a:off x="1425575" y="4245610"/>
              <a:ext cx="1325245" cy="1391920"/>
            </a:xfrm>
            <a:prstGeom prst="ellipse">
              <a:avLst/>
            </a:prstGeom>
            <a:blipFill rotWithShape="1">
              <a:blip r:embed="rId4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17" name="TextBox 4116"/>
            <p:cNvSpPr txBox="1"/>
            <p:nvPr/>
          </p:nvSpPr>
          <p:spPr>
            <a:xfrm>
              <a:off x="1787525" y="4971415"/>
              <a:ext cx="601345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18" name="TextBox 4117"/>
            <p:cNvSpPr txBox="1"/>
            <p:nvPr/>
          </p:nvSpPr>
          <p:spPr>
            <a:xfrm>
              <a:off x="1787525" y="4971415"/>
              <a:ext cx="601345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19" name="TextBox 4118"/>
          <p:cNvSpPr txBox="1"/>
          <p:nvPr/>
        </p:nvSpPr>
        <p:spPr>
          <a:xfrm>
            <a:off x="1153056" y="5741584"/>
            <a:ext cx="2555240" cy="727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송주현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web front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(publishing, front end) 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20" name="Group 4"/>
          <p:cNvGrpSpPr/>
          <p:nvPr/>
        </p:nvGrpSpPr>
        <p:grpSpPr>
          <a:xfrm>
            <a:off x="5355065" y="4241714"/>
            <a:ext cx="1323975" cy="1391920"/>
            <a:chOff x="4877435" y="4217035"/>
            <a:chExt cx="1323975" cy="1391920"/>
          </a:xfrm>
        </p:grpSpPr>
        <p:sp>
          <p:nvSpPr>
            <p:cNvPr id="4121" name="타원 4120"/>
            <p:cNvSpPr/>
            <p:nvPr/>
          </p:nvSpPr>
          <p:spPr>
            <a:xfrm>
              <a:off x="4877435" y="4217035"/>
              <a:ext cx="1323975" cy="1391920"/>
            </a:xfrm>
            <a:prstGeom prst="ellipse">
              <a:avLst/>
            </a:prstGeom>
            <a:blipFill rotWithShape="1">
              <a:blip r:embed="rId5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2" name="TextBox 4121"/>
            <p:cNvSpPr txBox="1"/>
            <p:nvPr/>
          </p:nvSpPr>
          <p:spPr>
            <a:xfrm>
              <a:off x="5238115" y="494284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3" name="TextBox 4122"/>
            <p:cNvSpPr txBox="1"/>
            <p:nvPr/>
          </p:nvSpPr>
          <p:spPr>
            <a:xfrm>
              <a:off x="5238115" y="494284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24" name="TextBox 4123"/>
          <p:cNvSpPr txBox="1"/>
          <p:nvPr/>
        </p:nvSpPr>
        <p:spPr>
          <a:xfrm>
            <a:off x="4739115" y="5770159"/>
            <a:ext cx="2555240" cy="727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pt-BR" altLang="ko-KR" sz="1400" b="1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조동연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pt-BR" altLang="ko-KR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server api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pt-BR" altLang="ko-KR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db query, infra</a:t>
            </a:r>
            <a:endParaRPr kumimoji="1" lang="pt-BR" altLang="ko-KR" sz="1400" b="0" i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25" name="Group 5"/>
          <p:cNvGrpSpPr/>
          <p:nvPr/>
        </p:nvGrpSpPr>
        <p:grpSpPr>
          <a:xfrm>
            <a:off x="8984161" y="4241714"/>
            <a:ext cx="1323975" cy="1391920"/>
            <a:chOff x="8350250" y="4245610"/>
            <a:chExt cx="1323975" cy="1391920"/>
          </a:xfrm>
        </p:grpSpPr>
        <p:sp>
          <p:nvSpPr>
            <p:cNvPr id="4126" name="타원 4125"/>
            <p:cNvSpPr/>
            <p:nvPr/>
          </p:nvSpPr>
          <p:spPr>
            <a:xfrm>
              <a:off x="8350250" y="4245610"/>
              <a:ext cx="1323975" cy="1391920"/>
            </a:xfrm>
            <a:prstGeom prst="ellipse">
              <a:avLst/>
            </a:prstGeom>
            <a:blipFill rotWithShape="1">
              <a:blip r:embed="rId6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7" name="TextBox 4126"/>
            <p:cNvSpPr txBox="1"/>
            <p:nvPr/>
          </p:nvSpPr>
          <p:spPr>
            <a:xfrm>
              <a:off x="8710295" y="4971415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8" name="TextBox 4127"/>
            <p:cNvSpPr txBox="1"/>
            <p:nvPr/>
          </p:nvSpPr>
          <p:spPr>
            <a:xfrm>
              <a:off x="8710295" y="4971415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32" name="TextBox 4131"/>
          <p:cNvSpPr txBox="1"/>
          <p:nvPr/>
        </p:nvSpPr>
        <p:spPr>
          <a:xfrm>
            <a:off x="8301536" y="5768889"/>
            <a:ext cx="2555240" cy="5219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김영섭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Full stack developer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pic>
        <p:nvPicPr>
          <p:cNvPr id="4133" name="그림 413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198849" y="1328032"/>
            <a:ext cx="266700" cy="266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0" name="TextBox 29"/>
          <p:cNvSpPr txBox="1"/>
          <p:nvPr/>
        </p:nvSpPr>
        <p:spPr>
          <a:xfrm>
            <a:off x="123088" y="170790"/>
            <a:ext cx="262773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Team Member</a:t>
            </a:r>
            <a:endParaRPr lang="ko-KR" altLang="en-US" sz="3200" b="1" dirty="0">
              <a:solidFill>
                <a:schemeClr val="accent4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23088" y="1248008"/>
            <a:ext cx="237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162104" y="208458"/>
            <a:ext cx="302513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개발기간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2020.07.20-2020.08.11</a:t>
            </a:r>
            <a:endParaRPr lang="ko-KR" altLang="en-US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8435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8437" name="그림 18436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438" name="TextBox 18437"/>
          <p:cNvSpPr txBox="1"/>
          <p:nvPr/>
        </p:nvSpPr>
        <p:spPr>
          <a:xfrm>
            <a:off x="109220" y="61595"/>
            <a:ext cx="288417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Management         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8457" name="그림 18456" descr="C:/Users/82108/AppData/Roaming/PolarisOffice/ETemp/2232_13190952/fImage120701516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95070"/>
            <a:ext cx="2454910" cy="4375785"/>
          </a:xfrm>
          <a:prstGeom prst="rect">
            <a:avLst/>
          </a:prstGeom>
          <a:noFill/>
        </p:spPr>
      </p:pic>
      <p:pic>
        <p:nvPicPr>
          <p:cNvPr id="18454" name="그림 18453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8365" y="4742180"/>
            <a:ext cx="1856740" cy="723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" name="타원 1"/>
          <p:cNvSpPr/>
          <p:nvPr/>
        </p:nvSpPr>
        <p:spPr>
          <a:xfrm>
            <a:off x="10175875" y="1804343"/>
            <a:ext cx="1627945" cy="16279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175875" y="3942910"/>
            <a:ext cx="1627945" cy="16279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상자 21516"/>
          <p:cNvSpPr txBox="1">
            <a:spLocks/>
          </p:cNvSpPr>
          <p:nvPr/>
        </p:nvSpPr>
        <p:spPr>
          <a:xfrm>
            <a:off x="10598937" y="2142336"/>
            <a:ext cx="767715" cy="923925"/>
          </a:xfrm>
          <a:prstGeom prst="rect">
            <a:avLst/>
          </a:prstGeom>
          <a:noFill/>
          <a:ln w="0">
            <a:solidFill>
              <a:schemeClr val="bg1"/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R:255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G:167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B:167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21517"/>
          <p:cNvSpPr txBox="1">
            <a:spLocks/>
          </p:cNvSpPr>
          <p:nvPr/>
        </p:nvSpPr>
        <p:spPr>
          <a:xfrm>
            <a:off x="10598937" y="4308938"/>
            <a:ext cx="767715" cy="9239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R:185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G:238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B:255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 descr="C:/Users/82108/AppData/Roaming/PolarisOffice/ETemp/8340_18652560/image5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48" b="42020"/>
          <a:stretch>
            <a:fillRect/>
          </a:stretch>
        </p:blipFill>
        <p:spPr>
          <a:xfrm>
            <a:off x="5291455" y="1369060"/>
            <a:ext cx="4571365" cy="453263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6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Box 1945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9461" name="그림 19460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463" name="TextBox 19462"/>
          <p:cNvSpPr txBox="1"/>
          <p:nvPr/>
        </p:nvSpPr>
        <p:spPr>
          <a:xfrm>
            <a:off x="109220" y="61595"/>
            <a:ext cx="288417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Management         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9464" name="그림 19463" descr="C:/Users/82108/AppData/Roaming/PolarisOffice/ETemp/2232_13190952/image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22925" y="708025"/>
            <a:ext cx="5048250" cy="107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465" name="그림 19464" descr="C:/Users/82108/AppData/Roaming/PolarisOffice/ETemp/2232_13190952/image4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1689" y="2419034"/>
            <a:ext cx="5048250" cy="4236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466" name="TextBox 19465"/>
          <p:cNvSpPr txBox="1">
            <a:spLocks/>
          </p:cNvSpPr>
          <p:nvPr/>
        </p:nvSpPr>
        <p:spPr>
          <a:xfrm>
            <a:off x="5652296" y="1965904"/>
            <a:ext cx="4000741" cy="398145"/>
          </a:xfrm>
          <a:prstGeom prst="rect">
            <a:avLst/>
          </a:prstGeom>
          <a:noFill/>
          <a:ln w="0">
            <a:solidFill>
              <a:schemeClr val="tx1"/>
            </a:solidFill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Json 형태로 보내진 데이터를 Parsing</a:t>
            </a:r>
          </a:p>
        </p:txBody>
      </p:sp>
      <p:pic>
        <p:nvPicPr>
          <p:cNvPr id="19467" name="그림 19466" descr="C:/Users/82108/AppData/Roaming/PolarisOffice/ETemp/2232_13190952/fImage12070151736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95070"/>
            <a:ext cx="2454910" cy="43757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Box 22531"/>
          <p:cNvSpPr txBox="1"/>
          <p:nvPr/>
        </p:nvSpPr>
        <p:spPr>
          <a:xfrm>
            <a:off x="0" y="0"/>
            <a:ext cx="12186285" cy="1338629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33" name="TextBox 22532"/>
          <p:cNvSpPr txBox="1"/>
          <p:nvPr/>
        </p:nvSpPr>
        <p:spPr>
          <a:xfrm>
            <a:off x="4644390" y="384516"/>
            <a:ext cx="3126740" cy="569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웹 페이지 화면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87245" y="1304925"/>
            <a:ext cx="8060055" cy="6277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" name="직사각형 1"/>
          <p:cNvSpPr/>
          <p:nvPr/>
        </p:nvSpPr>
        <p:spPr>
          <a:xfrm>
            <a:off x="2924431" y="2053652"/>
            <a:ext cx="6554457" cy="32464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그림 2355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87245" y="1304925"/>
            <a:ext cx="8060055" cy="6277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3557" name="TextBox 23556"/>
          <p:cNvSpPr txBox="1"/>
          <p:nvPr/>
        </p:nvSpPr>
        <p:spPr>
          <a:xfrm>
            <a:off x="4288790" y="328295"/>
            <a:ext cx="4215765" cy="572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관리자 로그인 페이지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3558" name="그림 2355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872740" y="2104390"/>
            <a:ext cx="6630035" cy="31762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3559" name="TextBox 23558"/>
          <p:cNvSpPr txBox="1"/>
          <p:nvPr/>
        </p:nvSpPr>
        <p:spPr>
          <a:xfrm>
            <a:off x="4634865" y="1014095"/>
            <a:ext cx="3106420" cy="572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 dirty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부여된 아이디와 비밀번호로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 dirty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 로그인 하는 페이지 </a:t>
            </a:r>
            <a:endParaRPr kumimoji="1" lang="ko-KR" altLang="en-US" sz="1600" b="0" i="0" dirty="0">
              <a:solidFill>
                <a:srgbClr val="59595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>
            <a:off x="475615" y="1121410"/>
            <a:ext cx="6093460" cy="3689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그림 24579" descr="C:/Users/82108/AppData/Roaming/PolarisOffice/ETemp/7324_19918280/image5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4385" y="1318895"/>
            <a:ext cx="8060690" cy="627824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4581" name="TextBox 24580"/>
          <p:cNvSpPr txBox="1"/>
          <p:nvPr/>
        </p:nvSpPr>
        <p:spPr>
          <a:xfrm>
            <a:off x="3663315" y="330200"/>
            <a:ext cx="5234305" cy="5715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관리자 유저 리스트 페이지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83" name="TextBox 24582"/>
          <p:cNvSpPr txBox="1"/>
          <p:nvPr/>
        </p:nvSpPr>
        <p:spPr>
          <a:xfrm>
            <a:off x="4445635" y="914400"/>
            <a:ext cx="3431540" cy="815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유저들의 정보를 불러오고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아이디를 클릭할 시 수정 페이지로 넘어감</a:t>
            </a:r>
            <a:endParaRPr kumimoji="1" lang="ko-KR" altLang="en-US" sz="1600" b="0" i="0">
              <a:solidFill>
                <a:srgbClr val="59595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 descr="C:/Users/82108/AppData/Roaming/PolarisOffice/ETemp/7324_19918280/image5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7350" y="2145665"/>
            <a:ext cx="6555105" cy="31127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그림 25603" descr="C:/Users/82108/AppData/Roaming/PolarisOffice/ETemp/7324_19918280/image5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6110" y="1379855"/>
            <a:ext cx="8060690" cy="627824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5606" name="TextBox 25605"/>
          <p:cNvSpPr txBox="1"/>
          <p:nvPr/>
        </p:nvSpPr>
        <p:spPr>
          <a:xfrm>
            <a:off x="3794760" y="330200"/>
            <a:ext cx="5234305" cy="5715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관리자 유저 수정 페이지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07" name="TextBox 25606"/>
          <p:cNvSpPr txBox="1">
            <a:spLocks/>
          </p:cNvSpPr>
          <p:nvPr/>
        </p:nvSpPr>
        <p:spPr>
          <a:xfrm>
            <a:off x="3640455" y="1014095"/>
            <a:ext cx="4910455" cy="816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0" i="0" dirty="0">
                <a:solidFill>
                  <a:srgbClr val="595959"/>
                </a:solidFill>
                <a:latin typeface="맑은 고딕" charset="0"/>
                <a:ea typeface="맑은 고딕" charset="0"/>
              </a:rPr>
              <a:t>유저들의 정보를 불러오고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0" i="0" dirty="0">
                <a:solidFill>
                  <a:srgbClr val="595959"/>
                </a:solidFill>
                <a:latin typeface="맑은 고딕" charset="0"/>
                <a:ea typeface="맑은 고딕" charset="0"/>
              </a:rPr>
              <a:t>정보를 수정할 시 수정 페이지로 넘어감</a:t>
            </a:r>
          </a:p>
        </p:txBody>
      </p:sp>
      <p:pic>
        <p:nvPicPr>
          <p:cNvPr id="2" name="그림 1" descr="C:/Users/82108/AppData/Roaming/PolarisOffice/ETemp/7324_19918280/image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1285" y="2153285"/>
            <a:ext cx="6771005" cy="31553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5229294" y="276605"/>
            <a:ext cx="6266349" cy="646430"/>
          </a:xfrm>
        </p:spPr>
        <p:txBody>
          <a:bodyPr/>
          <a:lstStyle/>
          <a:p>
            <a:r>
              <a:rPr lang="ko-KR" altLang="en-US" sz="3600" dirty="0" smtClean="0">
                <a:latin typeface="+mn-ea"/>
                <a:ea typeface="+mn-ea"/>
                <a:cs typeface="Arial" panose="020B0604020202020204" pitchFamily="34" charset="0"/>
              </a:rPr>
              <a:t>회원 정보 상세 페이지 </a:t>
            </a:r>
            <a:r>
              <a:rPr lang="en-US" altLang="ko-KR" sz="3600" dirty="0" smtClean="0">
                <a:latin typeface="+mn-ea"/>
                <a:ea typeface="+mn-ea"/>
                <a:cs typeface="Arial" panose="020B0604020202020204" pitchFamily="34" charset="0"/>
              </a:rPr>
              <a:t>html</a:t>
            </a:r>
            <a:endParaRPr lang="ko-KR" altLang="en-US" sz="36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25" y="1266602"/>
            <a:ext cx="3914146" cy="4825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87" y="1050521"/>
            <a:ext cx="6842565" cy="548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4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616670" y="258224"/>
            <a:ext cx="6266349" cy="646430"/>
          </a:xfrm>
        </p:spPr>
        <p:txBody>
          <a:bodyPr/>
          <a:lstStyle/>
          <a:p>
            <a:r>
              <a:rPr lang="ko-KR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정보 상세 페이지 </a:t>
            </a:r>
            <a:r>
              <a:rPr lang="en-US" altLang="ko-KR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94" y="1266602"/>
            <a:ext cx="3241215" cy="4638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537" y="1266603"/>
            <a:ext cx="3340482" cy="4638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25" y="1266602"/>
            <a:ext cx="3914146" cy="48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41" y="-1"/>
            <a:ext cx="1771558" cy="68548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4779" y="410226"/>
            <a:ext cx="74058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4000" b="1" kern="0" dirty="0" smtClean="0">
                <a:solidFill>
                  <a:prstClr val="white"/>
                </a:solidFill>
                <a:latin typeface="+mn-ea"/>
              </a:rPr>
              <a:t>DB</a:t>
            </a:r>
            <a:endParaRPr lang="en-US" altLang="ko-KR" sz="800" b="1" i="1" kern="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24" name="그림 23" descr="C:/Users/82108/AppData/Roaming/PolarisOffice/ETemp/2232_13190952/image5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88080" y="3028359"/>
            <a:ext cx="2772859" cy="1062174"/>
          </a:xfrm>
          <a:prstGeom prst="rect">
            <a:avLst/>
          </a:prstGeom>
          <a:noFill/>
        </p:spPr>
      </p:pic>
      <p:pic>
        <p:nvPicPr>
          <p:cNvPr id="37" name="그림 36" descr="C:/Users/82108/AppData/Roaming/PolarisOffice/ETemp/2232_13190952/image6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20262" r="32268" b="10774"/>
          <a:stretch/>
        </p:blipFill>
        <p:spPr>
          <a:xfrm>
            <a:off x="5818691" y="1818778"/>
            <a:ext cx="6083501" cy="720271"/>
          </a:xfrm>
          <a:prstGeom prst="rect">
            <a:avLst/>
          </a:prstGeom>
          <a:noFill/>
        </p:spPr>
      </p:pic>
      <p:pic>
        <p:nvPicPr>
          <p:cNvPr id="38" name="그림 37" descr="C:/Users/82108/AppData/Roaming/PolarisOffice/ETemp/2232_13190952/image58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1" r="31785" b="11960"/>
          <a:stretch/>
        </p:blipFill>
        <p:spPr>
          <a:xfrm>
            <a:off x="5813481" y="3163298"/>
            <a:ext cx="6088711" cy="792297"/>
          </a:xfrm>
          <a:prstGeom prst="rect">
            <a:avLst/>
          </a:prstGeom>
          <a:noFill/>
        </p:spPr>
      </p:pic>
      <p:pic>
        <p:nvPicPr>
          <p:cNvPr id="39" name="그림 38" descr="C:/Users/82108/AppData/Roaming/PolarisOffice/ETemp/2232_13190952/image59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7" r="29185"/>
          <a:stretch/>
        </p:blipFill>
        <p:spPr>
          <a:xfrm>
            <a:off x="5783084" y="4579844"/>
            <a:ext cx="6083501" cy="7193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34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31542" y="970526"/>
            <a:ext cx="3864031" cy="4843145"/>
          </a:xfrm>
          <a:prstGeom prst="rect">
            <a:avLst/>
          </a:prstGeom>
          <a:noFill/>
        </p:spPr>
      </p:pic>
      <p:pic>
        <p:nvPicPr>
          <p:cNvPr id="10" name="그림 9" descr="C:/Users/82108/AppData/Roaming/PolarisOffice/ETemp/7324_19918280/fImage7182944298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0" y="4970780"/>
            <a:ext cx="2045335" cy="85407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41" y="-1"/>
            <a:ext cx="1915612" cy="68548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60" y="776612"/>
            <a:ext cx="3648075" cy="4095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30" y="330251"/>
            <a:ext cx="20051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HNC_GO_B_HINT_GS (본문)"/>
              </a:rPr>
              <a:t>Raspberry</a:t>
            </a:r>
            <a:r>
              <a:rPr lang="en-US" altLang="ko-KR" sz="2000" b="1" dirty="0">
                <a:solidFill>
                  <a:schemeClr val="bg1"/>
                </a:solidFill>
                <a:latin typeface="HNC_GO_B_HINT_GS (본문)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HNC_GO_B_HINT_GS (본문)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HNC_GO_B_HINT_GS (본문)"/>
              </a:rPr>
              <a:t>Pi</a:t>
            </a:r>
            <a:endParaRPr lang="ko-KR" altLang="en-US" sz="2800" dirty="0">
              <a:solidFill>
                <a:schemeClr val="bg1"/>
              </a:solidFill>
              <a:latin typeface="HNC_GO_B_HINT_GS (본문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C:/Users/82108/AppData/Roaming/PolarisOffice/ETemp/4964_19597928/image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23583" y="1743870"/>
            <a:ext cx="8143875" cy="44405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텍스트 상자 15"/>
          <p:cNvSpPr txBox="1">
            <a:spLocks/>
          </p:cNvSpPr>
          <p:nvPr/>
        </p:nvSpPr>
        <p:spPr>
          <a:xfrm>
            <a:off x="3766185" y="2640965"/>
            <a:ext cx="26924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5309870" y="4069080"/>
            <a:ext cx="3187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②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4313555" y="4069080"/>
            <a:ext cx="3441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③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990590" y="2607945"/>
            <a:ext cx="27686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④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5982335" y="3587750"/>
            <a:ext cx="28575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782695" y="3562985"/>
            <a:ext cx="25209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089" y="170790"/>
            <a:ext cx="216081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Project</a:t>
            </a:r>
          </a:p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Summary</a:t>
            </a:r>
            <a:endParaRPr lang="ko-KR" altLang="en-US" sz="3200" b="1" dirty="0">
              <a:solidFill>
                <a:schemeClr val="accent4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23089" y="1248008"/>
            <a:ext cx="237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6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" descr="C:/Users/82108/AppData/Roaming/PolarisOffice/ETemp/11876_20677776/image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43316" y="1324532"/>
            <a:ext cx="3925570" cy="2823150"/>
          </a:xfrm>
          <a:prstGeom prst="rect">
            <a:avLst/>
          </a:prstGeom>
          <a:noFill/>
        </p:spPr>
      </p:pic>
      <p:pic>
        <p:nvPicPr>
          <p:cNvPr id="16" name="Picture " descr="C:/Users/82108/AppData/Roaming/PolarisOffice/ETemp/11876_20677776/image70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18697" y="1324532"/>
            <a:ext cx="4967936" cy="1129030"/>
          </a:xfrm>
          <a:prstGeom prst="rect">
            <a:avLst/>
          </a:prstGeom>
          <a:noFill/>
        </p:spPr>
      </p:pic>
      <p:pic>
        <p:nvPicPr>
          <p:cNvPr id="18" name="그림 17" descr="C:/Users/82108/AppData/Roaming/PolarisOffice/ETemp/11876_20677776/image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18697" y="3225339"/>
            <a:ext cx="4967936" cy="2450465"/>
          </a:xfrm>
          <a:prstGeom prst="rect">
            <a:avLst/>
          </a:prstGeom>
          <a:noFill/>
        </p:spPr>
      </p:pic>
      <p:sp>
        <p:nvSpPr>
          <p:cNvPr id="19" name="제목 18"/>
          <p:cNvSpPr txBox="1">
            <a:spLocks noGrp="1"/>
          </p:cNvSpPr>
          <p:nvPr>
            <p:ph type="title" idx="2"/>
          </p:nvPr>
        </p:nvSpPr>
        <p:spPr>
          <a:xfrm>
            <a:off x="1648576" y="4209140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 err="1">
                <a:latin typeface="HNC_GO_B_HINT_GS (본문)"/>
                <a:ea typeface="+mj-ea"/>
                <a:cs typeface="+mj-cs"/>
              </a:rPr>
              <a:t>안드로이드에서</a:t>
            </a: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 보낸 on/off를 저장</a:t>
            </a:r>
          </a:p>
        </p:txBody>
      </p:sp>
      <p:sp>
        <p:nvSpPr>
          <p:cNvPr id="20" name="제목 19"/>
          <p:cNvSpPr txBox="1">
            <a:spLocks noGrp="1"/>
          </p:cNvSpPr>
          <p:nvPr>
            <p:ph type="title" idx="3"/>
          </p:nvPr>
        </p:nvSpPr>
        <p:spPr>
          <a:xfrm>
            <a:off x="7052863" y="2433235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저장된 on/off값을 JSON형태로 웹으로 전송</a:t>
            </a:r>
          </a:p>
        </p:txBody>
      </p:sp>
      <p:sp>
        <p:nvSpPr>
          <p:cNvPr id="21" name="제목 20"/>
          <p:cNvSpPr txBox="1">
            <a:spLocks noGrp="1"/>
          </p:cNvSpPr>
          <p:nvPr>
            <p:ph type="title" idx="4"/>
          </p:nvPr>
        </p:nvSpPr>
        <p:spPr>
          <a:xfrm>
            <a:off x="6991418" y="5730038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웹에서 데이터 </a:t>
            </a:r>
            <a:r>
              <a:rPr lang="ko-KR" altLang="en-US" sz="1800" dirty="0" err="1">
                <a:latin typeface="HNC_GO_B_HINT_GS (본문)"/>
                <a:ea typeface="+mj-ea"/>
                <a:cs typeface="+mj-cs"/>
              </a:rPr>
              <a:t>파싱을</a:t>
            </a: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 통해서 값을 가져옴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1" y="-1"/>
            <a:ext cx="1915612" cy="68548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30" y="330251"/>
            <a:ext cx="20051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pple SD Gothic Neo"/>
              </a:rPr>
              <a:t>Raspberry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Apple SD Gothic Neo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Apple SD Gothic Neo"/>
              </a:rPr>
              <a:t>Pi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324532"/>
            <a:ext cx="15728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NC_GO_B_HINT_GS (본문)"/>
              </a:rPr>
              <a:t/>
            </a:r>
            <a:br>
              <a:rPr lang="en-US" altLang="ko-KR" dirty="0">
                <a:latin typeface="HNC_GO_B_HINT_GS (본문)"/>
              </a:rPr>
            </a:br>
            <a:r>
              <a:rPr lang="en-US" altLang="ko-KR" dirty="0">
                <a:solidFill>
                  <a:schemeClr val="bg1"/>
                </a:solidFill>
                <a:latin typeface="HNC_GO_B_HINT_GS (본문)"/>
              </a:rPr>
              <a:t>Sensor </a:t>
            </a:r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value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Android</a:t>
            </a:r>
            <a:endParaRPr lang="ko-KR" altLang="en-US" dirty="0">
              <a:solidFill>
                <a:schemeClr val="bg1"/>
              </a:solidFill>
              <a:latin typeface="HNC_GO_B_HINT_GS (본문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" descr="C:/Users/82108/AppData/Roaming/PolarisOffice/ETemp/11876_20677776/image7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80216" y="918377"/>
            <a:ext cx="4620895" cy="4698147"/>
          </a:xfrm>
          <a:prstGeom prst="rect">
            <a:avLst/>
          </a:prstGeom>
          <a:noFill/>
        </p:spPr>
      </p:pic>
      <p:pic>
        <p:nvPicPr>
          <p:cNvPr id="11" name="Picture " descr="C:/Users/82108/AppData/Roaming/PolarisOffice/ETemp/11876_20677776/image7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59251" y="4255800"/>
            <a:ext cx="5393690" cy="1384300"/>
          </a:xfrm>
          <a:prstGeom prst="rect">
            <a:avLst/>
          </a:prstGeom>
          <a:noFill/>
        </p:spPr>
      </p:pic>
      <p:pic>
        <p:nvPicPr>
          <p:cNvPr id="12" name="그림 11" descr="C:/Users/82108/AppData/Roaming/PolarisOffice/ETemp/11876_20677776/image6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5068" y="918647"/>
            <a:ext cx="5417873" cy="2784475"/>
          </a:xfrm>
          <a:prstGeom prst="rect">
            <a:avLst/>
          </a:prstGeom>
          <a:noFill/>
        </p:spPr>
      </p:pic>
      <p:sp>
        <p:nvSpPr>
          <p:cNvPr id="13" name="제목 12"/>
          <p:cNvSpPr txBox="1">
            <a:spLocks noGrp="1"/>
          </p:cNvSpPr>
          <p:nvPr>
            <p:ph type="title" idx="1"/>
          </p:nvPr>
        </p:nvSpPr>
        <p:spPr>
          <a:xfrm>
            <a:off x="1411864" y="5616524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 err="1">
                <a:latin typeface="HNC_GO_B_HINT_GS (본문)"/>
                <a:ea typeface="+mj-ea"/>
                <a:cs typeface="+mj-cs"/>
              </a:rPr>
              <a:t>온습도</a:t>
            </a: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 정보를 웹에서 DB로 저장</a:t>
            </a:r>
          </a:p>
        </p:txBody>
      </p:sp>
      <p:sp>
        <p:nvSpPr>
          <p:cNvPr id="14" name="제목 13"/>
          <p:cNvSpPr txBox="1">
            <a:spLocks noGrp="1"/>
          </p:cNvSpPr>
          <p:nvPr>
            <p:ph type="title" idx="2"/>
          </p:nvPr>
        </p:nvSpPr>
        <p:spPr>
          <a:xfrm>
            <a:off x="6465219" y="5639696"/>
            <a:ext cx="5443220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DB에 저장된 온,습도를 웹에 JSON형태로 전송</a:t>
            </a:r>
          </a:p>
        </p:txBody>
      </p:sp>
      <p:sp>
        <p:nvSpPr>
          <p:cNvPr id="15" name="제목 14"/>
          <p:cNvSpPr txBox="1">
            <a:spLocks noGrp="1"/>
          </p:cNvSpPr>
          <p:nvPr>
            <p:ph type="title" idx="3"/>
          </p:nvPr>
        </p:nvSpPr>
        <p:spPr>
          <a:xfrm>
            <a:off x="6021592" y="3666056"/>
            <a:ext cx="5443220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온,습도 센서의 데이터를 웹으로 전송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41" y="-1"/>
            <a:ext cx="1915612" cy="68548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30" y="330251"/>
            <a:ext cx="20051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pple SD Gothic Neo"/>
              </a:rPr>
              <a:t>Raspberry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Apple SD Gothic Neo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Apple SD Gothic Neo"/>
              </a:rPr>
              <a:t>Pi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1766531"/>
            <a:ext cx="15392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Temperature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Humidity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Web</a:t>
            </a:r>
            <a:endParaRPr lang="ko-KR" altLang="en-US" dirty="0">
              <a:solidFill>
                <a:schemeClr val="bg1"/>
              </a:solidFill>
              <a:latin typeface="HNC_GO_B_HINT_GS (본문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26627"/>
          <p:cNvSpPr txBox="1">
            <a:spLocks/>
          </p:cNvSpPr>
          <p:nvPr/>
        </p:nvSpPr>
        <p:spPr>
          <a:xfrm>
            <a:off x="1398270" y="1436370"/>
            <a:ext cx="9533255" cy="4401820"/>
          </a:xfrm>
          <a:prstGeom prst="rect">
            <a:avLst/>
          </a:prstGeom>
          <a:solidFill>
            <a:srgbClr val="F2F2F2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26629" name="그림 2662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30095" y="1061720"/>
            <a:ext cx="3117215" cy="4034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6630" name="TextBox 26629"/>
          <p:cNvSpPr txBox="1">
            <a:spLocks/>
          </p:cNvSpPr>
          <p:nvPr/>
        </p:nvSpPr>
        <p:spPr>
          <a:xfrm>
            <a:off x="6298565" y="1691640"/>
            <a:ext cx="4030345" cy="7543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4400" b="1" i="0" dirty="0">
                <a:solidFill>
                  <a:srgbClr val="000000"/>
                </a:solidFill>
                <a:latin typeface="맑은 고딕" charset="0"/>
                <a:ea typeface="HY견명조" charset="0"/>
              </a:rPr>
              <a:t>Local manual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4400" b="1" i="0" dirty="0">
              <a:solidFill>
                <a:srgbClr val="000000"/>
              </a:solidFill>
              <a:latin typeface="맑은 고딕" charset="0"/>
              <a:ea typeface="HY견명조" charset="0"/>
            </a:endParaRPr>
          </a:p>
        </p:txBody>
      </p:sp>
      <p:sp>
        <p:nvSpPr>
          <p:cNvPr id="26631" name="TextBox 26630"/>
          <p:cNvSpPr txBox="1">
            <a:spLocks/>
          </p:cNvSpPr>
          <p:nvPr/>
        </p:nvSpPr>
        <p:spPr>
          <a:xfrm>
            <a:off x="6269272" y="2706037"/>
            <a:ext cx="4982210" cy="2218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1.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Android 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App : android client 폴더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–team4Android 실행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(Size=Picel 3XL,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Compile SDK Version 30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Minimum SDK=API22:Android 5.1(Lollipop))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            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2. Spring boot: backend 폴더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-service 실행(Intellij IDEA(Ultimate Version))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(본인의 AWS DB 주소 및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 local ip주소 변경 후 RUN)</a:t>
            </a:r>
          </a:p>
        </p:txBody>
      </p:sp>
      <p:sp>
        <p:nvSpPr>
          <p:cNvPr id="26632" name="텍스트 상자 26631"/>
          <p:cNvSpPr txBox="1">
            <a:spLocks/>
          </p:cNvSpPr>
          <p:nvPr/>
        </p:nvSpPr>
        <p:spPr>
          <a:xfrm>
            <a:off x="6269272" y="5299377"/>
            <a:ext cx="449199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sz="1400" dirty="0">
                <a:solidFill>
                  <a:schemeClr val="accent4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https://github.com/parksung-woo/4JO.git</a:t>
            </a:r>
            <a:endParaRPr lang="ko-KR" altLang="en-US" sz="1400" dirty="0">
              <a:solidFill>
                <a:schemeClr val="accent4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52" name="직선 연결선 27651"/>
          <p:cNvCxnSpPr/>
          <p:nvPr/>
        </p:nvCxnSpPr>
        <p:spPr>
          <a:xfrm>
            <a:off x="3585210" y="1039495"/>
            <a:ext cx="4771390" cy="4771390"/>
          </a:xfrm>
          <a:prstGeom prst="line">
            <a:avLst/>
          </a:prstGeom>
          <a:ln w="22271" cap="flat" cmpd="sng" algn="ctr">
            <a:solidFill>
              <a:srgbClr val="385724"/>
            </a:solidFill>
            <a:prstDash val="solid"/>
            <a:miter/>
          </a:ln>
        </p:spPr>
      </p:cxnSp>
      <p:cxnSp>
        <p:nvCxnSpPr>
          <p:cNvPr id="27653" name="직선 연결선 27652"/>
          <p:cNvCxnSpPr/>
          <p:nvPr/>
        </p:nvCxnSpPr>
        <p:spPr>
          <a:xfrm flipV="1">
            <a:off x="3720465" y="1176020"/>
            <a:ext cx="4695190" cy="4695190"/>
          </a:xfrm>
          <a:prstGeom prst="line">
            <a:avLst/>
          </a:prstGeom>
          <a:ln w="22271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27654" name="타원 27653"/>
          <p:cNvSpPr/>
          <p:nvPr/>
        </p:nvSpPr>
        <p:spPr>
          <a:xfrm>
            <a:off x="3780790" y="1235075"/>
            <a:ext cx="4575810" cy="4575810"/>
          </a:xfrm>
          <a:prstGeom prst="ellipse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5" name="타원 27654"/>
          <p:cNvSpPr/>
          <p:nvPr/>
        </p:nvSpPr>
        <p:spPr>
          <a:xfrm>
            <a:off x="4276090" y="1731645"/>
            <a:ext cx="3583940" cy="35839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6" name="TextBox 27655"/>
          <p:cNvSpPr txBox="1"/>
          <p:nvPr/>
        </p:nvSpPr>
        <p:spPr>
          <a:xfrm>
            <a:off x="5017135" y="2923540"/>
            <a:ext cx="2103120" cy="1177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 dirty="0">
                <a:solidFill>
                  <a:srgbClr val="AFABAB">
                    <a:alpha val="100000"/>
                  </a:srgbClr>
                </a:solidFill>
                <a:latin typeface="맑은 고딕"/>
                <a:ea typeface="맑은 고딕"/>
              </a:rPr>
              <a:t>S A F E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 dirty="0">
                <a:solidFill>
                  <a:srgbClr val="AFABAB">
                    <a:alpha val="100000"/>
                  </a:srgbClr>
                </a:solidFill>
                <a:latin typeface="맑은 고딕"/>
                <a:ea typeface="맑은 고딕"/>
              </a:rPr>
              <a:t>F A R M</a:t>
            </a:r>
            <a:endParaRPr kumimoji="0" lang="ko-KR" altLang="en-US" sz="3600" b="1" i="0" dirty="0">
              <a:solidFill>
                <a:srgbClr val="AFABAB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7657" name="TextBox 27656"/>
          <p:cNvSpPr txBox="1"/>
          <p:nvPr/>
        </p:nvSpPr>
        <p:spPr>
          <a:xfrm>
            <a:off x="9477375" y="1731645"/>
            <a:ext cx="461645" cy="35839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eaVert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rgbClr val="000000">
                    <a:alpha val="100000"/>
                  </a:srgbClr>
                </a:solidFill>
                <a:latin typeface="+mn-ea"/>
              </a:rPr>
              <a:t>발표를 </a:t>
            </a:r>
            <a:r>
              <a:rPr kumimoji="0" lang="ko-KR" altLang="en-US" sz="1800" b="1" i="0" baseline="0" dirty="0" smtClean="0">
                <a:solidFill>
                  <a:srgbClr val="000000">
                    <a:alpha val="100000"/>
                  </a:srgbClr>
                </a:solidFill>
                <a:latin typeface="+mn-ea"/>
              </a:rPr>
              <a:t>들어주셔서  </a:t>
            </a:r>
            <a:r>
              <a:rPr kumimoji="0" lang="ko-KR" altLang="en-US" sz="1800" b="1" i="0" baseline="0" dirty="0">
                <a:solidFill>
                  <a:srgbClr val="000000">
                    <a:alpha val="100000"/>
                  </a:srgbClr>
                </a:solidFill>
                <a:latin typeface="+mn-ea"/>
              </a:rPr>
              <a:t>감사합니다</a:t>
            </a:r>
            <a:endParaRPr kumimoji="0" lang="ko-KR" altLang="en-US" sz="1800" b="1" i="0" dirty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sp>
        <p:nvSpPr>
          <p:cNvPr id="27658" name="TextBox 27657"/>
          <p:cNvSpPr txBox="1"/>
          <p:nvPr/>
        </p:nvSpPr>
        <p:spPr>
          <a:xfrm>
            <a:off x="10115550" y="2533015"/>
            <a:ext cx="448310" cy="1786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eaVert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0" i="0" dirty="0">
                <a:solidFill>
                  <a:srgbClr val="767171"/>
                </a:solidFill>
                <a:latin typeface="+mn-ea"/>
              </a:rPr>
              <a:t>질문 받겠습니다</a:t>
            </a:r>
          </a:p>
        </p:txBody>
      </p:sp>
      <p:cxnSp>
        <p:nvCxnSpPr>
          <p:cNvPr id="27659" name="직선 연결선 27658"/>
          <p:cNvCxnSpPr/>
          <p:nvPr/>
        </p:nvCxnSpPr>
        <p:spPr>
          <a:xfrm>
            <a:off x="9939020" y="2190115"/>
            <a:ext cx="0" cy="2437765"/>
          </a:xfrm>
          <a:prstGeom prst="line">
            <a:avLst/>
          </a:prstGeom>
          <a:ln w="25452" cap="flat" cmpd="sng" algn="ctr">
            <a:solidFill>
              <a:srgbClr val="385724"/>
            </a:solidFill>
            <a:prstDash val="solid"/>
            <a:miter/>
          </a:ln>
        </p:spPr>
      </p:cxnSp>
      <p:cxnSp>
        <p:nvCxnSpPr>
          <p:cNvPr id="27660" name="직선 연결선 27659"/>
          <p:cNvCxnSpPr/>
          <p:nvPr/>
        </p:nvCxnSpPr>
        <p:spPr>
          <a:xfrm>
            <a:off x="10512425" y="2923540"/>
            <a:ext cx="0" cy="746125"/>
          </a:xfrm>
          <a:prstGeom prst="line">
            <a:avLst/>
          </a:prstGeom>
          <a:ln w="19089" cap="flat" cmpd="sng" algn="ctr">
            <a:solidFill>
              <a:srgbClr val="385724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그림 512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65225" y="1818640"/>
            <a:ext cx="2220595" cy="19742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125" name="TextBox 5124"/>
          <p:cNvSpPr txBox="1"/>
          <p:nvPr/>
        </p:nvSpPr>
        <p:spPr>
          <a:xfrm>
            <a:off x="1193800" y="4251960"/>
            <a:ext cx="2144395" cy="369570"/>
          </a:xfrm>
          <a:prstGeom prst="rect">
            <a:avLst/>
          </a:prstGeom>
          <a:noFill/>
          <a:ln w="38235" cap="flat" cmpd="sng" algn="ctr">
            <a:solidFill>
              <a:srgbClr val="385724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</a:rPr>
              <a:t>SAFE FARM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cxnSp>
        <p:nvCxnSpPr>
          <p:cNvPr id="5126" name="직선 연결선 5125"/>
          <p:cNvCxnSpPr/>
          <p:nvPr/>
        </p:nvCxnSpPr>
        <p:spPr>
          <a:xfrm>
            <a:off x="4615815" y="1031875"/>
            <a:ext cx="1287145" cy="0"/>
          </a:xfrm>
          <a:prstGeom prst="line">
            <a:avLst/>
          </a:prstGeom>
          <a:ln w="38235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5127" name="TextBox 5126"/>
          <p:cNvSpPr txBox="1"/>
          <p:nvPr/>
        </p:nvSpPr>
        <p:spPr>
          <a:xfrm>
            <a:off x="4587240" y="1039495"/>
            <a:ext cx="7108190" cy="14338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1" i="0" dirty="0">
                <a:solidFill>
                  <a:srgbClr val="000000"/>
                </a:solidFill>
                <a:latin typeface="+mn-ea"/>
              </a:rPr>
              <a:t>Project Summary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600" b="1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농장의 일은 온도와 습도 같은 환경에 예민하게 반응하기 때문에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ko-KR" sz="1400" b="0" i="0" dirty="0" smtClean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온도와 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습도를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확인하고</a:t>
            </a:r>
            <a:r>
              <a:rPr lang="en-US" altLang="ko-KR" sz="1400" b="0" i="0" dirty="0" smtClean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온도를 조절할 수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있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는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Fan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을 동작시키는 프로젝트이다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1400" b="0" i="0" dirty="0" smtClean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프로젝트는 농장을 편리하게 관리할 수 있도록 하기 위해 설계하였다.</a:t>
            </a:r>
          </a:p>
        </p:txBody>
      </p:sp>
      <p:cxnSp>
        <p:nvCxnSpPr>
          <p:cNvPr id="5129" name="직선 연결선 5128"/>
          <p:cNvCxnSpPr/>
          <p:nvPr/>
        </p:nvCxnSpPr>
        <p:spPr>
          <a:xfrm>
            <a:off x="4644390" y="2987040"/>
            <a:ext cx="1137920" cy="0"/>
          </a:xfrm>
          <a:prstGeom prst="line">
            <a:avLst/>
          </a:prstGeom>
          <a:ln w="38235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5130" name="텍스트 상자 5129"/>
          <p:cNvSpPr txBox="1">
            <a:spLocks/>
          </p:cNvSpPr>
          <p:nvPr/>
        </p:nvSpPr>
        <p:spPr>
          <a:xfrm>
            <a:off x="4645660" y="3150870"/>
            <a:ext cx="6338570" cy="28314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17231360" eaLnBrk="1" latinLnBrk="1" hangingPunct="1">
              <a:buFontTx/>
              <a:buNone/>
            </a:pPr>
            <a:r>
              <a:rPr sz="1600" b="1" i="0" dirty="0">
                <a:solidFill>
                  <a:srgbClr val="000000"/>
                </a:solidFill>
                <a:latin typeface="+mn-ea"/>
              </a:rPr>
              <a:t>Project Introduce </a:t>
            </a:r>
            <a:endParaRPr lang="ko-KR" altLang="en-US" sz="1600" b="1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1" dirty="0">
                <a:solidFill>
                  <a:srgbClr val="000000"/>
                </a:solidFill>
                <a:latin typeface="+mn-ea"/>
              </a:rPr>
              <a:t>(End-User)</a:t>
            </a:r>
            <a:endParaRPr lang="ko-KR" altLang="en-US" sz="1400" b="1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0" i="0" dirty="0">
                <a:solidFill>
                  <a:srgbClr val="000000"/>
                </a:solidFill>
                <a:latin typeface="+mn-ea"/>
              </a:rPr>
              <a:t>1.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회원가입</a:t>
            </a:r>
            <a:r>
              <a:rPr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로그인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dirty="0">
                <a:solidFill>
                  <a:srgbClr val="000000"/>
                </a:solidFill>
                <a:latin typeface="+mn-ea"/>
              </a:rPr>
              <a:t>2.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농장의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온도,습도를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확인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lang="en-US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.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App을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통한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1400" b="0" i="0" dirty="0" smtClean="0">
                <a:solidFill>
                  <a:srgbClr val="000000"/>
                </a:solidFill>
                <a:latin typeface="+mn-ea"/>
              </a:rPr>
              <a:t>F</a:t>
            </a:r>
            <a:r>
              <a:rPr sz="1400" b="0" i="0" dirty="0" smtClean="0">
                <a:solidFill>
                  <a:srgbClr val="000000"/>
                </a:solidFill>
                <a:latin typeface="+mn-ea"/>
              </a:rPr>
              <a:t>an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작동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lang="en-US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sz="1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10분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기준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온도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,습도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그래프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 확인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1" dirty="0">
                <a:solidFill>
                  <a:srgbClr val="000000"/>
                </a:solidFill>
                <a:latin typeface="+mn-ea"/>
              </a:rPr>
              <a:t>(Manager)</a:t>
            </a:r>
            <a:endParaRPr lang="ko-KR" altLang="en-US" sz="1400" b="1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dirty="0">
                <a:solidFill>
                  <a:srgbClr val="000000"/>
                </a:solidFill>
                <a:latin typeface="+mn-ea"/>
              </a:rPr>
              <a:t>1.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관리자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로그인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0" i="0" dirty="0">
                <a:solidFill>
                  <a:srgbClr val="000000"/>
                </a:solidFill>
                <a:latin typeface="+mn-ea"/>
              </a:rPr>
              <a:t>2.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회원정보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확인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dirty="0">
                <a:solidFill>
                  <a:srgbClr val="000000"/>
                </a:solidFill>
                <a:latin typeface="+mn-ea"/>
              </a:rPr>
              <a:t>3.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회원정보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수정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,삭제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lang="ko-KR" sz="1400" dirty="0">
                <a:solidFill>
                  <a:srgbClr val="000000"/>
                </a:solidFill>
                <a:latin typeface="+mn-ea"/>
              </a:rPr>
              <a:t>4. 온,습도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</a:t>
            </a:r>
            <a:r>
              <a:rPr lang="ko-KR" sz="1400" dirty="0" smtClean="0">
                <a:solidFill>
                  <a:srgbClr val="000000"/>
                </a:solidFill>
                <a:latin typeface="+mn-ea"/>
              </a:rPr>
              <a:t>래프 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확인(웹)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그림 61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4774565" cy="6855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6149" name="직선 연결선 6148"/>
          <p:cNvCxnSpPr/>
          <p:nvPr/>
        </p:nvCxnSpPr>
        <p:spPr>
          <a:xfrm>
            <a:off x="5042535" y="598170"/>
            <a:ext cx="0" cy="5631180"/>
          </a:xfrm>
          <a:prstGeom prst="line">
            <a:avLst/>
          </a:prstGeom>
          <a:ln w="38235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6150" name="TextBox 6149"/>
          <p:cNvSpPr txBox="1"/>
          <p:nvPr/>
        </p:nvSpPr>
        <p:spPr>
          <a:xfrm>
            <a:off x="1080770" y="2679065"/>
            <a:ext cx="2872740" cy="574675"/>
          </a:xfrm>
          <a:prstGeom prst="rect">
            <a:avLst/>
          </a:prstGeom>
          <a:solidFill>
            <a:srgbClr val="BFBFBF">
              <a:alpha val="70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HY견고딕"/>
                <a:ea typeface="HY견고딕"/>
              </a:rPr>
              <a:t>SAFE FARM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sp>
        <p:nvSpPr>
          <p:cNvPr id="6151" name="TextBox 6150"/>
          <p:cNvSpPr txBox="1">
            <a:spLocks/>
          </p:cNvSpPr>
          <p:nvPr/>
        </p:nvSpPr>
        <p:spPr>
          <a:xfrm>
            <a:off x="5039360" y="708025"/>
            <a:ext cx="492760" cy="51130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2000" b="0" i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Development Environment</a:t>
            </a:r>
          </a:p>
        </p:txBody>
      </p:sp>
      <p:sp>
        <p:nvSpPr>
          <p:cNvPr id="6152" name="TextBox 6151"/>
          <p:cNvSpPr txBox="1">
            <a:spLocks/>
          </p:cNvSpPr>
          <p:nvPr/>
        </p:nvSpPr>
        <p:spPr>
          <a:xfrm>
            <a:off x="6094730" y="1155700"/>
            <a:ext cx="5592445" cy="46609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1" i="0" dirty="0">
                <a:solidFill>
                  <a:srgbClr val="385724"/>
                </a:solidFill>
                <a:latin typeface="+mn-ea"/>
              </a:rPr>
              <a:t>        Web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1" i="0" dirty="0">
              <a:solidFill>
                <a:srgbClr val="385724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SERVER : TOMCAT 11.0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DATABASE : MariaDB 10.3.20 (AWS EC2 RDS생성)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IDE : Intellij IDEA(Ultimate Version)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FrontEnd : Bootstrap, Javascript, HTML5, CSS3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Language &amp; Framework : Java8, Spring boot 2.3.1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0" i="0" dirty="0">
              <a:solidFill>
                <a:srgbClr val="000000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0" i="0" dirty="0">
              <a:solidFill>
                <a:srgbClr val="000000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0" i="0" dirty="0">
              <a:solidFill>
                <a:srgbClr val="000000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1" i="0" dirty="0">
                <a:solidFill>
                  <a:srgbClr val="385724"/>
                </a:solidFill>
                <a:latin typeface="+mn-ea"/>
              </a:rPr>
              <a:t>          App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1" i="0" dirty="0">
              <a:solidFill>
                <a:srgbClr val="385724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Language &amp; IDE: Kotlin , </a:t>
            </a:r>
            <a:r>
              <a:rPr lang="ko-KR" altLang="en-US" sz="1500" b="0" i="0" dirty="0" err="1" smtClean="0">
                <a:solidFill>
                  <a:srgbClr val="000000"/>
                </a:solidFill>
                <a:latin typeface="+mn-ea"/>
              </a:rPr>
              <a:t>An</a:t>
            </a:r>
            <a:r>
              <a:rPr lang="en-US" altLang="ko-KR" sz="1500" b="0" i="0" dirty="0" smtClean="0">
                <a:solidFill>
                  <a:srgbClr val="000000"/>
                </a:solidFill>
                <a:latin typeface="+mn-ea"/>
              </a:rPr>
              <a:t>d</a:t>
            </a:r>
            <a:r>
              <a:rPr lang="ko-KR" altLang="en-US" sz="1500" b="0" i="0" dirty="0" err="1" smtClean="0">
                <a:solidFill>
                  <a:srgbClr val="000000"/>
                </a:solidFill>
                <a:latin typeface="+mn-ea"/>
              </a:rPr>
              <a:t>roid</a:t>
            </a:r>
            <a:r>
              <a:rPr lang="ko-KR" altLang="en-US" sz="1500" b="0" i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Studio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           compileSdkVersion 30, minSdkVersion 22)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        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Git(2.27.0) &amp; Sourcetree, Slack 메신저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하드웨어 - </a:t>
            </a:r>
            <a:r>
              <a:rPr lang="ko-KR" altLang="en-US" sz="1500" b="0" i="0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Model 3B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531719" y="5399447"/>
            <a:ext cx="2433998" cy="922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99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COMPUTER WEB</a:t>
            </a:r>
            <a:endParaRPr lang="en-US" altLang="ko-KR" sz="1399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관리자 웹</a:t>
            </a:r>
            <a:endParaRPr lang="en-US" altLang="ko-KR" sz="1199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https://youtu.be/dA6TSTVa8gE</a:t>
            </a:r>
          </a:p>
        </p:txBody>
      </p:sp>
      <p:grpSp>
        <p:nvGrpSpPr>
          <p:cNvPr id="25" name="Group 28"/>
          <p:cNvGrpSpPr>
            <a:grpSpLocks noChangeAspect="1"/>
          </p:cNvGrpSpPr>
          <p:nvPr/>
        </p:nvGrpSpPr>
        <p:grpSpPr bwMode="auto">
          <a:xfrm>
            <a:off x="2595833" y="3578320"/>
            <a:ext cx="305766" cy="267605"/>
            <a:chOff x="496" y="4251"/>
            <a:chExt cx="641" cy="561"/>
          </a:xfrm>
          <a:solidFill>
            <a:schemeClr val="bg1"/>
          </a:solidFill>
        </p:grpSpPr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>
                <a:solidFill>
                  <a:prstClr val="black"/>
                </a:solidFill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091150" y="5399447"/>
            <a:ext cx="2433998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99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ANDROID PHONE </a:t>
            </a:r>
            <a:endParaRPr lang="en-US" altLang="ko-KR" sz="1399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END_USER </a:t>
            </a:r>
            <a:r>
              <a:rPr lang="ko-KR" altLang="en-US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안드로이드</a:t>
            </a:r>
            <a:endParaRPr lang="en-US" altLang="ko-KR" sz="1199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https://youtu.be/zlyImqBj1nI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644964" y="5399447"/>
            <a:ext cx="2433998" cy="934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99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RASPBERRY PI</a:t>
            </a:r>
            <a:endParaRPr lang="en-US" altLang="ko-KR" sz="1399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99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라즈베리파이</a:t>
            </a:r>
            <a:r>
              <a:rPr lang="ko-KR" altLang="en-US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테스트</a:t>
            </a:r>
            <a:endParaRPr lang="en-US" altLang="ko-KR" sz="1199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</a:rPr>
              <a:t>https://youtu.be/0rKVD-X7DDs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82" y="-1"/>
            <a:ext cx="12186356" cy="1117083"/>
          </a:xfrm>
          <a:prstGeom prst="rect">
            <a:avLst/>
          </a:prstGeom>
          <a:solidFill>
            <a:schemeClr val="accent4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98" b="1" i="1" dirty="0" smtClean="0">
                <a:solidFill>
                  <a:prstClr val="white"/>
                </a:solidFill>
              </a:rPr>
              <a:t>Testing Video</a:t>
            </a:r>
            <a:endParaRPr lang="en-US" altLang="ko-KR" sz="9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37336" y="2500741"/>
            <a:ext cx="2422764" cy="2698729"/>
            <a:chOff x="1537336" y="2500741"/>
            <a:chExt cx="2422764" cy="2698729"/>
          </a:xfrm>
        </p:grpSpPr>
        <p:sp>
          <p:nvSpPr>
            <p:cNvPr id="22" name="타원 21"/>
            <p:cNvSpPr/>
            <p:nvPr/>
          </p:nvSpPr>
          <p:spPr>
            <a:xfrm>
              <a:off x="1537336" y="2500741"/>
              <a:ext cx="2422764" cy="24227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pic>
          <p:nvPicPr>
            <p:cNvPr id="19" name="그림 18">
              <a:hlinkClick r:id="rId2"/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5800" y="3049897"/>
              <a:ext cx="1395825" cy="139499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4" name="그림 3">
              <a:hlinkClick r:id="rId2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899" y="4647537"/>
              <a:ext cx="551933" cy="55193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091150" y="2536011"/>
            <a:ext cx="2422764" cy="2663460"/>
            <a:chOff x="5091150" y="2536011"/>
            <a:chExt cx="2422764" cy="2663460"/>
          </a:xfrm>
        </p:grpSpPr>
        <p:sp>
          <p:nvSpPr>
            <p:cNvPr id="28" name="타원 27"/>
            <p:cNvSpPr/>
            <p:nvPr/>
          </p:nvSpPr>
          <p:spPr>
            <a:xfrm>
              <a:off x="5091150" y="2536011"/>
              <a:ext cx="2422764" cy="24227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pic>
          <p:nvPicPr>
            <p:cNvPr id="30" name="그림 29" descr="C:/Users/82108/AppData/Roaming/PolarisOffice/ETemp/4964_19597928/image12.png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98061" y="2957718"/>
              <a:ext cx="1208941" cy="1534047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17" name="그림 16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564" y="4647538"/>
              <a:ext cx="551933" cy="551933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8656198" y="2536011"/>
            <a:ext cx="2422764" cy="2663460"/>
            <a:chOff x="8656198" y="2536011"/>
            <a:chExt cx="2422764" cy="2663460"/>
          </a:xfrm>
        </p:grpSpPr>
        <p:sp>
          <p:nvSpPr>
            <p:cNvPr id="37" name="타원 36"/>
            <p:cNvSpPr/>
            <p:nvPr/>
          </p:nvSpPr>
          <p:spPr>
            <a:xfrm>
              <a:off x="8656198" y="2536011"/>
              <a:ext cx="2422764" cy="24227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pic>
          <p:nvPicPr>
            <p:cNvPr id="31" name="그림 30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260538" y="3049897"/>
              <a:ext cx="1285097" cy="1283433"/>
            </a:xfrm>
            <a:prstGeom prst="rect">
              <a:avLst/>
            </a:prstGeom>
            <a:noFill/>
          </p:spPr>
        </p:pic>
        <p:pic>
          <p:nvPicPr>
            <p:cNvPr id="18" name="그림 17">
              <a:hlinkClick r:id="rId7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229" y="4647538"/>
              <a:ext cx="551933" cy="551933"/>
            </a:xfrm>
            <a:prstGeom prst="rect">
              <a:avLst/>
            </a:prstGeom>
          </p:spPr>
        </p:pic>
      </p:grpSp>
      <p:pic>
        <p:nvPicPr>
          <p:cNvPr id="24" name="그림 23">
            <a:hlinkClick r:id="rId9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86" y="1441514"/>
            <a:ext cx="230812" cy="23081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800009" y="1129880"/>
            <a:ext cx="243399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각 아이콘을 클릭해주세요</a:t>
            </a:r>
            <a:r>
              <a:rPr lang="en-US" altLang="ko-KR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br>
              <a:rPr lang="en-US" altLang="ko-KR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1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유튜브로</a:t>
            </a:r>
            <a:r>
              <a:rPr lang="ko-KR" altLang="en-US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연결 되는 </a:t>
            </a:r>
            <a:endParaRPr lang="en-US" altLang="ko-KR" sz="11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시연영상입니다</a:t>
            </a:r>
            <a:r>
              <a:rPr lang="en-US" altLang="ko-KR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64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/>
          <p:cNvGraphicFramePr/>
          <p:nvPr/>
        </p:nvGraphicFramePr>
        <p:xfrm>
          <a:off x="2221967" y="-1"/>
          <a:ext cx="9964830" cy="685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-23305" y="-1"/>
            <a:ext cx="2245272" cy="68548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t"/>
          <a:lstStyle/>
          <a:p>
            <a:pPr lvl="1">
              <a:lnSpc>
                <a:spcPct val="150000"/>
              </a:lnSpc>
              <a:defRPr/>
            </a:pPr>
            <a:r>
              <a:rPr lang="en-US" altLang="ko-KR" sz="2000" b="1" spc="300">
                <a:solidFill>
                  <a:prstClr val="white"/>
                </a:solidFill>
              </a:rPr>
              <a:t> 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Backend</a:t>
            </a:r>
            <a:r>
              <a:rPr lang="en-US" altLang="ko-KR" sz="2000" b="1" spc="300">
                <a:solidFill>
                  <a:prstClr val="white"/>
                </a:solidFill>
              </a:rPr>
              <a:t>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_ Pakage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1828" y="234747"/>
            <a:ext cx="1036437" cy="1001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997" b="1" kern="0">
                <a:solidFill>
                  <a:prstClr val="white"/>
                </a:solidFill>
              </a:rPr>
              <a:t>01</a:t>
            </a:r>
            <a:endParaRPr lang="ko-KR" altLang="en-US" sz="3998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759" y="1244763"/>
            <a:ext cx="7916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588427" y="4311250"/>
            <a:ext cx="2930092" cy="1998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dirty="0" smtClean="0">
                <a:solidFill>
                  <a:schemeClr val="tx1"/>
                </a:solidFill>
              </a:rPr>
              <a:t>Controller 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Service</a:t>
            </a:r>
            <a:r>
              <a:rPr lang="ko-KR" altLang="en-US" sz="900" b="1" dirty="0">
                <a:solidFill>
                  <a:schemeClr val="tx1"/>
                </a:solidFill>
              </a:rPr>
              <a:t>에서 실행된 값을 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Model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에서 데이터를 얻어 </a:t>
            </a:r>
            <a:r>
              <a:rPr lang="en-US" altLang="ko-KR" sz="900" b="1" dirty="0">
                <a:solidFill>
                  <a:schemeClr val="tx1"/>
                </a:solidFill>
              </a:rPr>
              <a:t>Service</a:t>
            </a:r>
            <a:r>
              <a:rPr lang="ko-KR" altLang="en-US" sz="900" b="1" dirty="0">
                <a:solidFill>
                  <a:schemeClr val="tx1"/>
                </a:solidFill>
              </a:rPr>
              <a:t>나 </a:t>
            </a:r>
            <a:r>
              <a:rPr lang="en-US" altLang="ko-KR" sz="900" b="1" dirty="0">
                <a:solidFill>
                  <a:schemeClr val="tx1"/>
                </a:solidFill>
              </a:rPr>
              <a:t>Controller</a:t>
            </a:r>
            <a:r>
              <a:rPr lang="ko-KR" altLang="en-US" sz="900" b="1" dirty="0">
                <a:solidFill>
                  <a:schemeClr val="tx1"/>
                </a:solidFill>
              </a:rPr>
              <a:t>에 전달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Repository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를 사용하는 기능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Service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Repository</a:t>
            </a:r>
            <a:r>
              <a:rPr lang="ko-KR" altLang="en-US" sz="900" b="1" dirty="0">
                <a:solidFill>
                  <a:schemeClr val="tx1"/>
                </a:solidFill>
              </a:rPr>
              <a:t>에서 실행된 값을 가공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 err="1">
                <a:solidFill>
                  <a:schemeClr val="tx1"/>
                </a:solidFill>
              </a:rPr>
              <a:t>Util</a:t>
            </a:r>
            <a:r>
              <a:rPr lang="ko-KR" altLang="en-US" sz="900" b="1" dirty="0">
                <a:solidFill>
                  <a:schemeClr val="tx1"/>
                </a:solidFill>
              </a:rPr>
              <a:t>에서는 sql문을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연결 및 </a:t>
            </a:r>
            <a:r>
              <a:rPr lang="ko-KR" altLang="en-US" sz="900" b="1" dirty="0">
                <a:solidFill>
                  <a:schemeClr val="tx1"/>
                </a:solidFill>
              </a:rPr>
              <a:t>실제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호출해주는 </a:t>
            </a:r>
            <a:r>
              <a:rPr lang="ko-KR" altLang="en-US" sz="900" b="1" dirty="0">
                <a:solidFill>
                  <a:schemeClr val="tx1"/>
                </a:solidFill>
              </a:rPr>
              <a:t>역할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Mapper</a:t>
            </a:r>
            <a:r>
              <a:rPr lang="ko-KR" altLang="en-US" sz="900" b="1" dirty="0">
                <a:solidFill>
                  <a:schemeClr val="tx1"/>
                </a:solidFill>
              </a:rPr>
              <a:t>에서는</a:t>
            </a:r>
            <a:r>
              <a:rPr lang="en-US" altLang="ko-KR" sz="900" b="1" dirty="0">
                <a:solidFill>
                  <a:schemeClr val="tx1"/>
                </a:solidFill>
              </a:rPr>
              <a:t> SQL</a:t>
            </a:r>
            <a:r>
              <a:rPr lang="ko-KR" altLang="en-US" sz="900" b="1" dirty="0">
                <a:solidFill>
                  <a:schemeClr val="tx1"/>
                </a:solidFill>
              </a:rPr>
              <a:t>구문 </a:t>
            </a:r>
            <a:r>
              <a:rPr lang="ko-KR" altLang="en-US" sz="900" b="1" dirty="0" err="1">
                <a:solidFill>
                  <a:schemeClr val="tx1"/>
                </a:solidFill>
              </a:rPr>
              <a:t>집합소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335441" y="5842197"/>
            <a:ext cx="2557377" cy="467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mapper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SQL 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구문</a:t>
            </a:r>
          </a:p>
        </p:txBody>
      </p:sp>
      <p:pic>
        <p:nvPicPr>
          <p:cNvPr id="22" name="그림 21" descr="C:/Users/82108/AppData/Roaming/PolarisOffice/ETemp/2232_13190952/image14.jpeg"/>
          <p:cNvPicPr>
            <a:picLocks noChangeAspect="1"/>
          </p:cNvPicPr>
          <p:nvPr/>
        </p:nvPicPr>
        <p:blipFill rotWithShape="1">
          <a:blip r:embed="rId7"/>
          <a:srcRect l="340" t="-550" r="35460" b="30470"/>
          <a:stretch>
            <a:fillRect/>
          </a:stretch>
        </p:blipFill>
        <p:spPr>
          <a:xfrm>
            <a:off x="2593025" y="619294"/>
            <a:ext cx="2932271" cy="3692757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5400000">
            <a:off x="4806365" y="629937"/>
            <a:ext cx="720635" cy="720635"/>
            <a:chOff x="3702408" y="1740746"/>
            <a:chExt cx="720969" cy="720969"/>
          </a:xfrm>
        </p:grpSpPr>
        <p:sp>
          <p:nvSpPr>
            <p:cNvPr id="29" name="직각 삼각형 28"/>
            <p:cNvSpPr/>
            <p:nvPr/>
          </p:nvSpPr>
          <p:spPr>
            <a:xfrm rot="5400000">
              <a:off x="3702408" y="1740746"/>
              <a:ext cx="720969" cy="72096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 rot="18900000">
              <a:off x="3712735" y="1882393"/>
              <a:ext cx="492671" cy="228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7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pakage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3" name="그림 22" descr="C:/Users/82108/AppData/Roaming/PolarisOffice/ETemp/2232_13190952/image20.png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547172" y="629937"/>
            <a:ext cx="2557377" cy="1666106"/>
          </a:xfrm>
          <a:prstGeom prst="rect">
            <a:avLst/>
          </a:prstGeom>
          <a:noFill/>
        </p:spPr>
      </p:pic>
      <p:pic>
        <p:nvPicPr>
          <p:cNvPr id="24" name="그림 23" descr="C:/Users/82108/AppData/Roaming/PolarisOffice/ETemp/2232_13190952/image15.jpeg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555768" y="3784356"/>
            <a:ext cx="2561639" cy="1062900"/>
          </a:xfrm>
          <a:prstGeom prst="rect">
            <a:avLst/>
          </a:prstGeom>
          <a:noFill/>
        </p:spPr>
      </p:pic>
      <p:pic>
        <p:nvPicPr>
          <p:cNvPr id="28" name="그림 27" descr="C:/Users/82108/AppData/Roaming/PolarisOffice/ETemp/2232_13190952/image16.jpeg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345489" y="2683150"/>
            <a:ext cx="2557377" cy="1321748"/>
          </a:xfrm>
          <a:prstGeom prst="rect">
            <a:avLst/>
          </a:prstGeom>
          <a:noFill/>
        </p:spPr>
      </p:pic>
      <p:pic>
        <p:nvPicPr>
          <p:cNvPr id="30" name="그림 29" descr="C:/Users/82108/AppData/Roaming/PolarisOffice/ETemp/2232_13190952/image17.jpeg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335441" y="618949"/>
            <a:ext cx="2557377" cy="1078370"/>
          </a:xfrm>
          <a:prstGeom prst="rect">
            <a:avLst/>
          </a:prstGeom>
          <a:noFill/>
        </p:spPr>
      </p:pic>
      <p:pic>
        <p:nvPicPr>
          <p:cNvPr id="32" name="그림 31" descr="C:/Users/82108/AppData/Roaming/PolarisOffice/ETemp/2232_13190952/image19.jpeg"/>
          <p:cNvPicPr>
            <a:picLocks noChangeAspect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9335441" y="4814509"/>
            <a:ext cx="2557376" cy="1027688"/>
          </a:xfrm>
          <a:prstGeom prst="rect">
            <a:avLst/>
          </a:prstGeom>
          <a:noFill/>
        </p:spPr>
      </p:pic>
      <p:sp>
        <p:nvSpPr>
          <p:cNvPr id="51" name="직사각형 42"/>
          <p:cNvSpPr/>
          <p:nvPr/>
        </p:nvSpPr>
        <p:spPr>
          <a:xfrm>
            <a:off x="6555769" y="4847256"/>
            <a:ext cx="2557377" cy="146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Model :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계층간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교환을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위한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객체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(Java Beans)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이다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DB에서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데이터를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얻어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Service나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Controller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등으터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보낼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때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사용하는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객체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직사각형 42"/>
          <p:cNvSpPr/>
          <p:nvPr/>
        </p:nvSpPr>
        <p:spPr>
          <a:xfrm>
            <a:off x="9335441" y="3740203"/>
            <a:ext cx="2557377" cy="979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Repository (DAO):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DB를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사용해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데이터를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r>
              <a:rPr lang="ko-KR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</a:t>
            </a:r>
            <a:r>
              <a:rPr lang="en-US" altLang="ko-KR" sz="1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하거나</a:t>
            </a: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조작하는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기능을전담하도록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만든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오브젝트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3" name="직사각형 42"/>
          <p:cNvSpPr/>
          <p:nvPr/>
        </p:nvSpPr>
        <p:spPr>
          <a:xfrm>
            <a:off x="9334497" y="1676286"/>
            <a:ext cx="2557377" cy="88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Service :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알맞은 정보를 가공하여 Controller 에게 데이터를 넘김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560030" y="2278035"/>
            <a:ext cx="2557377" cy="146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Controller :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데이터와 사용자인터페이스 요소들을 잇는 다리역할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사용자가 데이터를 클릭하고, 수정하는 것에 대한 "이벤트"들을 처리하는 부분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1" animBg="1"/>
      <p:bldP spid="47" grpId="3" animBg="1"/>
      <p:bldP spid="51" grpId="4" animBg="1"/>
      <p:bldP spid="52" grpId="5" animBg="1"/>
      <p:bldP spid="53" grpId="6" animBg="1"/>
      <p:bldP spid="4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853181531"/>
              </p:ext>
            </p:extLst>
          </p:nvPr>
        </p:nvGraphicFramePr>
        <p:xfrm>
          <a:off x="2221967" y="-1"/>
          <a:ext cx="9964830" cy="685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-23305" y="-1"/>
            <a:ext cx="2245272" cy="68548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t"/>
          <a:lstStyle/>
          <a:p>
            <a:pPr lvl="1">
              <a:lnSpc>
                <a:spcPct val="150000"/>
              </a:lnSpc>
              <a:defRPr/>
            </a:pPr>
            <a:r>
              <a:rPr lang="en-US" altLang="ko-KR" sz="2000" b="1" spc="300">
                <a:solidFill>
                  <a:prstClr val="white"/>
                </a:solidFill>
              </a:rPr>
              <a:t> 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Frontend</a:t>
            </a:r>
            <a:r>
              <a:rPr lang="en-US" altLang="ko-KR" sz="2000" b="1" spc="300">
                <a:solidFill>
                  <a:prstClr val="white"/>
                </a:solidFill>
              </a:rPr>
              <a:t>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_ Pakage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1828" y="234747"/>
            <a:ext cx="1036437" cy="1001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997" b="1" kern="0">
                <a:solidFill>
                  <a:prstClr val="white"/>
                </a:solidFill>
              </a:rPr>
              <a:t>02</a:t>
            </a:r>
            <a:endParaRPr lang="ko-KR" altLang="en-US" sz="3998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759" y="1244763"/>
            <a:ext cx="7916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>
            <a:spLocks/>
          </p:cNvSpPr>
          <p:nvPr/>
        </p:nvSpPr>
        <p:spPr>
          <a:xfrm>
            <a:off x="3926205" y="4465955"/>
            <a:ext cx="2557780" cy="14630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  <a:defRPr/>
            </a:pPr>
            <a:r>
              <a:rPr lang="en-US" altLang="ko-KR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JSP</a:t>
            </a:r>
            <a:r>
              <a:rPr lang="ko-KR" altLang="en-US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는 웹페이지 집합소</a:t>
            </a:r>
          </a:p>
          <a:p>
            <a:pPr marL="0" indent="0" defTabSz="508000">
              <a:lnSpc>
                <a:spcPct val="150000"/>
              </a:lnSpc>
              <a:buFontTx/>
              <a:buNone/>
              <a:defRPr/>
            </a:pPr>
            <a:r>
              <a:rPr lang="en-US" altLang="ko-KR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Resources</a:t>
            </a:r>
            <a:r>
              <a:rPr lang="ko-KR" altLang="en-US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는 웹페이지의 </a:t>
            </a:r>
          </a:p>
          <a:p>
            <a:pPr marL="0" indent="0" defTabSz="508000">
              <a:lnSpc>
                <a:spcPct val="150000"/>
              </a:lnSpc>
              <a:buFontTx/>
              <a:buNone/>
              <a:defRPr/>
            </a:pPr>
            <a:r>
              <a:rPr lang="ko-KR" altLang="en-US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스타일과 이미지 경로</a:t>
            </a: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7786370" y="4465955"/>
            <a:ext cx="2583180" cy="14630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  <a:defRPr/>
            </a:pPr>
            <a:r>
              <a:rPr lang="ko-KR" altLang="en-US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웹페이지 스타일과 이미지 관련</a:t>
            </a:r>
          </a:p>
        </p:txBody>
      </p:sp>
      <p:pic>
        <p:nvPicPr>
          <p:cNvPr id="14" name="그림 13" descr="C:/Users/82108/AppData/Roaming/PolarisOffice/ETemp/8340_18652560/image22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78115" y="1233170"/>
            <a:ext cx="2583180" cy="3234055"/>
          </a:xfrm>
          <a:prstGeom prst="rect">
            <a:avLst/>
          </a:prstGeom>
          <a:noFill/>
        </p:spPr>
      </p:pic>
      <p:pic>
        <p:nvPicPr>
          <p:cNvPr id="15" name="그림 14" descr="C:/Users/82108/AppData/Roaming/PolarisOffice/ETemp/8340_18652560/image23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07790" y="1233170"/>
            <a:ext cx="2576195" cy="33604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947</Words>
  <Application>Microsoft Office PowerPoint</Application>
  <PresentationFormat>사용자 지정</PresentationFormat>
  <Paragraphs>272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58" baseType="lpstr">
      <vt:lpstr>Apple SD Gothic Neo</vt:lpstr>
      <vt:lpstr>HNC_GO_B_HINT_GS</vt:lpstr>
      <vt:lpstr>HNC_GO_B_HINT_GS (본문)</vt:lpstr>
      <vt:lpstr>HY견고딕</vt:lpstr>
      <vt:lpstr>HY견명조</vt:lpstr>
      <vt:lpstr>맑은 고딕</vt:lpstr>
      <vt:lpstr>함초롬돋움</vt:lpstr>
      <vt:lpstr>함초롬바탕</vt:lpstr>
      <vt:lpstr>Arial</vt:lpstr>
      <vt:lpstr>Consolas</vt:lpstr>
      <vt:lpstr>Times New Roman</vt:lpstr>
      <vt:lpstr>Wingdings</vt:lpstr>
      <vt:lpstr/>
      <vt:lpstr/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 정보 상세 페이지 html</vt:lpstr>
      <vt:lpstr>정보 상세 페이지 css</vt:lpstr>
      <vt:lpstr>PowerPoint 프레젠테이션</vt:lpstr>
      <vt:lpstr>PowerPoint 프레젠테이션</vt:lpstr>
      <vt:lpstr>안드로이드에서 보낸 on/off를 저장</vt:lpstr>
      <vt:lpstr>온습도 정보를 웹에서 DB로 저장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동연</dc:creator>
  <cp:lastModifiedBy>송주현</cp:lastModifiedBy>
  <cp:revision>55</cp:revision>
  <dcterms:modified xsi:type="dcterms:W3CDTF">2020-08-14T02:51:01Z</dcterms:modified>
  <cp:version>1000.0000.01</cp:version>
</cp:coreProperties>
</file>